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7"/>
  </p:notesMasterIdLst>
  <p:handoutMasterIdLst>
    <p:handoutMasterId r:id="rId108"/>
  </p:handoutMasterIdLst>
  <p:sldIdLst>
    <p:sldId id="2333" r:id="rId2"/>
    <p:sldId id="2462" r:id="rId3"/>
    <p:sldId id="2352" r:id="rId4"/>
    <p:sldId id="2341" r:id="rId5"/>
    <p:sldId id="2450" r:id="rId6"/>
    <p:sldId id="2463" r:id="rId7"/>
    <p:sldId id="2464" r:id="rId8"/>
    <p:sldId id="2508" r:id="rId9"/>
    <p:sldId id="2509" r:id="rId10"/>
    <p:sldId id="2510" r:id="rId11"/>
    <p:sldId id="2511" r:id="rId12"/>
    <p:sldId id="2465" r:id="rId13"/>
    <p:sldId id="2466" r:id="rId14"/>
    <p:sldId id="2467" r:id="rId15"/>
    <p:sldId id="2468" r:id="rId16"/>
    <p:sldId id="2469" r:id="rId17"/>
    <p:sldId id="2470" r:id="rId18"/>
    <p:sldId id="2471" r:id="rId19"/>
    <p:sldId id="2472" r:id="rId20"/>
    <p:sldId id="2473" r:id="rId21"/>
    <p:sldId id="2474" r:id="rId22"/>
    <p:sldId id="2475" r:id="rId23"/>
    <p:sldId id="2476" r:id="rId24"/>
    <p:sldId id="2477" r:id="rId25"/>
    <p:sldId id="2478" r:id="rId26"/>
    <p:sldId id="2479" r:id="rId27"/>
    <p:sldId id="2480" r:id="rId28"/>
    <p:sldId id="2481" r:id="rId29"/>
    <p:sldId id="2482" r:id="rId30"/>
    <p:sldId id="2483" r:id="rId31"/>
    <p:sldId id="2484" r:id="rId32"/>
    <p:sldId id="2485" r:id="rId33"/>
    <p:sldId id="2486" r:id="rId34"/>
    <p:sldId id="2487" r:id="rId35"/>
    <p:sldId id="2488" r:id="rId36"/>
    <p:sldId id="2489" r:id="rId37"/>
    <p:sldId id="2512" r:id="rId38"/>
    <p:sldId id="2490" r:id="rId39"/>
    <p:sldId id="2491" r:id="rId40"/>
    <p:sldId id="2513" r:id="rId41"/>
    <p:sldId id="2514" r:id="rId42"/>
    <p:sldId id="2515" r:id="rId43"/>
    <p:sldId id="2492" r:id="rId44"/>
    <p:sldId id="2516" r:id="rId45"/>
    <p:sldId id="2493" r:id="rId46"/>
    <p:sldId id="2518" r:id="rId47"/>
    <p:sldId id="2517" r:id="rId48"/>
    <p:sldId id="2494" r:id="rId49"/>
    <p:sldId id="2495" r:id="rId50"/>
    <p:sldId id="2496" r:id="rId51"/>
    <p:sldId id="2519" r:id="rId52"/>
    <p:sldId id="2497" r:id="rId53"/>
    <p:sldId id="2520" r:id="rId54"/>
    <p:sldId id="2521" r:id="rId55"/>
    <p:sldId id="2522" r:id="rId56"/>
    <p:sldId id="2523" r:id="rId57"/>
    <p:sldId id="2498" r:id="rId58"/>
    <p:sldId id="2524" r:id="rId59"/>
    <p:sldId id="2499" r:id="rId60"/>
    <p:sldId id="2500" r:id="rId61"/>
    <p:sldId id="2526" r:id="rId62"/>
    <p:sldId id="2525" r:id="rId63"/>
    <p:sldId id="2527" r:id="rId64"/>
    <p:sldId id="2528" r:id="rId65"/>
    <p:sldId id="2501" r:id="rId66"/>
    <p:sldId id="2530" r:id="rId67"/>
    <p:sldId id="2532" r:id="rId68"/>
    <p:sldId id="2531" r:id="rId69"/>
    <p:sldId id="2529" r:id="rId70"/>
    <p:sldId id="2533" r:id="rId71"/>
    <p:sldId id="2534" r:id="rId72"/>
    <p:sldId id="2535" r:id="rId73"/>
    <p:sldId id="2502" r:id="rId74"/>
    <p:sldId id="2503" r:id="rId75"/>
    <p:sldId id="2504" r:id="rId76"/>
    <p:sldId id="2536" r:id="rId77"/>
    <p:sldId id="2537" r:id="rId78"/>
    <p:sldId id="2538" r:id="rId79"/>
    <p:sldId id="2539" r:id="rId80"/>
    <p:sldId id="2540" r:id="rId81"/>
    <p:sldId id="2541" r:id="rId82"/>
    <p:sldId id="2543" r:id="rId83"/>
    <p:sldId id="2545" r:id="rId84"/>
    <p:sldId id="2544" r:id="rId85"/>
    <p:sldId id="2542" r:id="rId86"/>
    <p:sldId id="2546" r:id="rId87"/>
    <p:sldId id="2547" r:id="rId88"/>
    <p:sldId id="2548" r:id="rId89"/>
    <p:sldId id="2505" r:id="rId90"/>
    <p:sldId id="2551" r:id="rId91"/>
    <p:sldId id="2550" r:id="rId92"/>
    <p:sldId id="2552" r:id="rId93"/>
    <p:sldId id="2553" r:id="rId94"/>
    <p:sldId id="2554" r:id="rId95"/>
    <p:sldId id="2555" r:id="rId96"/>
    <p:sldId id="2549" r:id="rId97"/>
    <p:sldId id="2506" r:id="rId98"/>
    <p:sldId id="2557" r:id="rId99"/>
    <p:sldId id="2556" r:id="rId100"/>
    <p:sldId id="2559" r:id="rId101"/>
    <p:sldId id="2558" r:id="rId102"/>
    <p:sldId id="2560" r:id="rId103"/>
    <p:sldId id="2561" r:id="rId104"/>
    <p:sldId id="2507" r:id="rId105"/>
    <p:sldId id="2420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  <a:srgbClr val="F06436"/>
    <a:srgbClr val="52AEE1"/>
    <a:srgbClr val="4285F4"/>
    <a:srgbClr val="43B0A0"/>
    <a:srgbClr val="4BB0A0"/>
    <a:srgbClr val="F89074"/>
    <a:srgbClr val="72B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50000" autoAdjust="0"/>
  </p:normalViewPr>
  <p:slideViewPr>
    <p:cSldViewPr snapToGrid="0" showGuides="1">
      <p:cViewPr varScale="1">
        <p:scale>
          <a:sx n="87" d="100"/>
          <a:sy n="87" d="100"/>
        </p:scale>
        <p:origin x="-792" y="-82"/>
      </p:cViewPr>
      <p:guideLst>
        <p:guide orient="horz" pos="2160"/>
        <p:guide orient="horz" pos="2296"/>
        <p:guide orient="horz" pos="2727"/>
        <p:guide pos="3840"/>
        <p:guide pos="398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4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 smtClean="0"/>
              <a:t>〉 〉 </a:t>
            </a:r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〉 〉 </a:t>
            </a:r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86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thisisMySQL/" TargetMode="External"/><Relationship Id="rId2" Type="http://schemas.openxmlformats.org/officeDocument/2006/relationships/hyperlink" Target="https://www.python.org/ftp/python/3.7.4/python-3.7.4-amd64.ex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330403" cy="3591827"/>
          </a:xfrm>
        </p:spPr>
        <p:txBody>
          <a:bodyPr/>
          <a:lstStyle/>
          <a:p>
            <a:r>
              <a:rPr lang="ko-KR" altLang="en-US" dirty="0" smtClean="0"/>
              <a:t>이것이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저자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우재남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15: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 응용 프로그래밍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44" y="1274794"/>
            <a:ext cx="2895270" cy="37192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설치</a:t>
            </a:r>
            <a:endParaRPr lang="ko-KR" altLang="en-US" sz="2200" b="1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설치가 완료되면 </a:t>
            </a:r>
            <a:r>
              <a:rPr lang="en-US" altLang="ko-KR" dirty="0">
                <a:solidFill>
                  <a:prstClr val="black"/>
                </a:solidFill>
              </a:rPr>
              <a:t>[Disable path length limit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클릭한 후 </a:t>
            </a:r>
            <a:r>
              <a:rPr lang="en-US" altLang="ko-KR" dirty="0">
                <a:solidFill>
                  <a:prstClr val="black"/>
                </a:solidFill>
              </a:rPr>
              <a:t>&lt;Close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클릭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58" y="1856886"/>
            <a:ext cx="7202399" cy="447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706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535508" y="6472308"/>
            <a:ext cx="557101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[</a:t>
            </a:r>
            <a:r>
              <a:rPr lang="ko-KR" altLang="en-US" sz="2200" dirty="0" err="1"/>
              <a:t>왕매워</a:t>
            </a:r>
            <a:r>
              <a:rPr lang="ko-KR" altLang="en-US" sz="2200" dirty="0"/>
              <a:t> 짬뽕</a:t>
            </a:r>
            <a:r>
              <a:rPr lang="en-US" altLang="ko-KR" sz="2200" dirty="0"/>
              <a:t>] GIS </a:t>
            </a:r>
            <a:r>
              <a:rPr lang="ko-KR" altLang="en-US" sz="2200" dirty="0"/>
              <a:t>응용 프로젝트 </a:t>
            </a:r>
            <a:r>
              <a:rPr lang="ko-KR" altLang="en-US" sz="2200" dirty="0" smtClean="0"/>
              <a:t>확인</a:t>
            </a:r>
            <a:endParaRPr lang="ko-KR" altLang="en-US" sz="2200" dirty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92" y="1840620"/>
            <a:ext cx="6881447" cy="49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382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579469" y="6472308"/>
            <a:ext cx="51314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[</a:t>
            </a:r>
            <a:r>
              <a:rPr lang="ko-KR" altLang="en-US" sz="2200" dirty="0" err="1"/>
              <a:t>왕매워</a:t>
            </a:r>
            <a:r>
              <a:rPr lang="ko-KR" altLang="en-US" sz="2200" dirty="0"/>
              <a:t> 짬뽕</a:t>
            </a:r>
            <a:r>
              <a:rPr lang="en-US" altLang="ko-KR" sz="2200" dirty="0"/>
              <a:t>] GIS </a:t>
            </a:r>
            <a:r>
              <a:rPr lang="ko-KR" altLang="en-US" sz="2200" dirty="0"/>
              <a:t>응용 프로젝트 </a:t>
            </a:r>
            <a:r>
              <a:rPr lang="ko-KR" altLang="en-US" sz="2200" dirty="0" smtClean="0"/>
              <a:t>확인</a:t>
            </a:r>
            <a:endParaRPr lang="ko-KR" altLang="en-US" sz="220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45" y="1781403"/>
            <a:ext cx="7922537" cy="497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1878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579469" y="6472308"/>
            <a:ext cx="51314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[</a:t>
            </a:r>
            <a:r>
              <a:rPr lang="ko-KR" altLang="en-US" sz="2200" dirty="0" err="1"/>
              <a:t>왕매워</a:t>
            </a:r>
            <a:r>
              <a:rPr lang="ko-KR" altLang="en-US" sz="2200" dirty="0"/>
              <a:t> 짬뽕</a:t>
            </a:r>
            <a:r>
              <a:rPr lang="en-US" altLang="ko-KR" sz="2200" dirty="0"/>
              <a:t>] GIS </a:t>
            </a:r>
            <a:r>
              <a:rPr lang="ko-KR" altLang="en-US" sz="2200" dirty="0"/>
              <a:t>응용 프로젝트 </a:t>
            </a:r>
            <a:r>
              <a:rPr lang="ko-KR" altLang="en-US" sz="2200" dirty="0" smtClean="0"/>
              <a:t>확인</a:t>
            </a:r>
            <a:endParaRPr lang="ko-KR" altLang="en-US" sz="2200" dirty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26" y="1823184"/>
            <a:ext cx="8229078" cy="493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4879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561885" y="6472308"/>
            <a:ext cx="530724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[</a:t>
            </a:r>
            <a:r>
              <a:rPr lang="ko-KR" altLang="en-US" sz="2200" dirty="0" err="1"/>
              <a:t>왕매워</a:t>
            </a:r>
            <a:r>
              <a:rPr lang="ko-KR" altLang="en-US" sz="2200" dirty="0"/>
              <a:t> 짬뽕</a:t>
            </a:r>
            <a:r>
              <a:rPr lang="en-US" altLang="ko-KR" sz="2200" dirty="0"/>
              <a:t>] GIS </a:t>
            </a:r>
            <a:r>
              <a:rPr lang="ko-KR" altLang="en-US" sz="2200" dirty="0"/>
              <a:t>응용 프로젝트 </a:t>
            </a:r>
            <a:r>
              <a:rPr lang="ko-KR" altLang="en-US" sz="2200" dirty="0" smtClean="0"/>
              <a:t>확인</a:t>
            </a:r>
            <a:endParaRPr lang="ko-KR" altLang="en-US" sz="2200" dirty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53" y="1844675"/>
            <a:ext cx="797877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15" y="2993415"/>
            <a:ext cx="3433762" cy="3832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779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614638" y="6472308"/>
            <a:ext cx="477971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</a:t>
            </a:r>
            <a:r>
              <a:rPr lang="ko-KR" altLang="en-US" sz="2200" b="1" dirty="0" smtClean="0"/>
              <a:t>각 함수 구현 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공통 사용 함수 작성</a:t>
            </a:r>
          </a:p>
          <a:p>
            <a:pPr lvl="1"/>
            <a:r>
              <a:rPr lang="en-US" altLang="ko-KR" dirty="0" err="1">
                <a:solidFill>
                  <a:prstClr val="black"/>
                </a:solidFill>
              </a:rPr>
              <a:t>connectMySQL</a:t>
            </a:r>
            <a:r>
              <a:rPr lang="en-US" altLang="ko-KR" dirty="0" smtClean="0">
                <a:solidFill>
                  <a:prstClr val="black"/>
                </a:solidFill>
              </a:rPr>
              <a:t>(),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closeMySQL</a:t>
            </a:r>
            <a:r>
              <a:rPr lang="en-US" altLang="ko-KR" dirty="0">
                <a:solidFill>
                  <a:prstClr val="black"/>
                </a:solidFill>
              </a:rPr>
              <a:t>(), </a:t>
            </a:r>
            <a:r>
              <a:rPr lang="en-US" altLang="ko-KR" dirty="0" err="1">
                <a:solidFill>
                  <a:prstClr val="black"/>
                </a:solidFill>
              </a:rPr>
              <a:t>randomColor</a:t>
            </a:r>
            <a:r>
              <a:rPr lang="en-US" altLang="ko-KR" dirty="0">
                <a:solidFill>
                  <a:prstClr val="black"/>
                </a:solidFill>
              </a:rPr>
              <a:t>(), </a:t>
            </a:r>
            <a:r>
              <a:rPr lang="en-US" altLang="ko-KR" dirty="0" err="1">
                <a:solidFill>
                  <a:prstClr val="black"/>
                </a:solidFill>
              </a:rPr>
              <a:t>clearMap</a:t>
            </a:r>
            <a:r>
              <a:rPr lang="en-US" altLang="ko-KR" dirty="0">
                <a:solidFill>
                  <a:prstClr val="black"/>
                </a:solidFill>
              </a:rPr>
              <a:t>() </a:t>
            </a:r>
            <a:r>
              <a:rPr lang="ko-KR" altLang="en-US" dirty="0" smtClean="0">
                <a:solidFill>
                  <a:prstClr val="black"/>
                </a:solidFill>
              </a:rPr>
              <a:t>작성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체인점 보기</a:t>
            </a:r>
            <a:r>
              <a:rPr lang="en-US" altLang="ko-KR" sz="2200" dirty="0" smtClean="0">
                <a:solidFill>
                  <a:prstClr val="black"/>
                </a:solidFill>
              </a:rPr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관리자 보기</a:t>
            </a:r>
            <a:r>
              <a:rPr lang="en-US" altLang="ko-KR" sz="2200" dirty="0" smtClean="0">
                <a:solidFill>
                  <a:prstClr val="black"/>
                </a:solidFill>
              </a:rPr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도로 보기</a:t>
            </a:r>
            <a:r>
              <a:rPr lang="en-US" altLang="ko-KR" sz="2200" dirty="0" smtClean="0">
                <a:solidFill>
                  <a:prstClr val="black"/>
                </a:solidFill>
              </a:rPr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>
                <a:solidFill>
                  <a:prstClr val="black"/>
                </a:solidFill>
              </a:rPr>
              <a:t>관리자별</a:t>
            </a:r>
            <a:r>
              <a:rPr lang="ko-KR" altLang="en-US" sz="2200" dirty="0" smtClean="0">
                <a:solidFill>
                  <a:prstClr val="black"/>
                </a:solidFill>
              </a:rPr>
              <a:t> 담당 체인점</a:t>
            </a:r>
            <a:r>
              <a:rPr lang="en-US" altLang="ko-KR" sz="2200" dirty="0" smtClean="0">
                <a:solidFill>
                  <a:prstClr val="black"/>
                </a:solidFill>
              </a:rPr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가장 가까운 체인점</a:t>
            </a:r>
            <a:endParaRPr lang="en-US" altLang="ko-KR" sz="2200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>
                <a:solidFill>
                  <a:prstClr val="black"/>
                </a:solidFill>
              </a:rPr>
              <a:t>실습 </a:t>
            </a:r>
            <a:r>
              <a:rPr lang="en-US" altLang="ko-KR" sz="2200" dirty="0">
                <a:solidFill>
                  <a:prstClr val="black"/>
                </a:solidFill>
              </a:rPr>
              <a:t>(P. 662 ~ </a:t>
            </a:r>
            <a:r>
              <a:rPr lang="en-US" altLang="ko-KR" sz="2200" dirty="0" smtClean="0">
                <a:solidFill>
                  <a:prstClr val="black"/>
                </a:solidFill>
              </a:rPr>
              <a:t>673)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990626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204" y="2650835"/>
            <a:ext cx="6700788" cy="1077104"/>
          </a:xfrm>
        </p:spPr>
        <p:txBody>
          <a:bodyPr/>
          <a:lstStyle/>
          <a:p>
            <a:r>
              <a:rPr lang="en-US" altLang="ko-KR" sz="8000" dirty="0" smtClean="0">
                <a:solidFill>
                  <a:srgbClr val="4285F4"/>
                </a:solidFill>
              </a:rPr>
              <a:t>Thank You!</a:t>
            </a:r>
            <a:endParaRPr lang="ko-KR" altLang="en-US" sz="8000" dirty="0">
              <a:solidFill>
                <a:srgbClr val="4285F4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712038"/>
            <a:ext cx="88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이것이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MySQL</a:t>
            </a:r>
            <a:r>
              <a:rPr lang="en-US" altLang="ko-KR" sz="3200" b="1" dirty="0" smtClean="0"/>
              <a:t> </a:t>
            </a:r>
            <a:r>
              <a:rPr lang="ko-KR" altLang="en-US" sz="2400" b="1" dirty="0" smtClean="0"/>
              <a:t>이다</a:t>
            </a:r>
            <a:endParaRPr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35" y="1916724"/>
            <a:ext cx="2785688" cy="35784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</a:t>
            </a:r>
            <a:r>
              <a:rPr lang="ko-KR" altLang="en-US" sz="2200" b="1" dirty="0" smtClean="0"/>
              <a:t>개발 환경 실행</a:t>
            </a:r>
            <a:endParaRPr lang="ko-KR" altLang="en-US" sz="2200" b="1" dirty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Windows [</a:t>
            </a:r>
            <a:r>
              <a:rPr lang="ko-KR" altLang="en-US" dirty="0">
                <a:solidFill>
                  <a:prstClr val="black"/>
                </a:solidFill>
              </a:rPr>
              <a:t>시작</a:t>
            </a:r>
            <a:r>
              <a:rPr lang="en-US" altLang="ko-KR" dirty="0">
                <a:solidFill>
                  <a:prstClr val="black"/>
                </a:solidFill>
              </a:rPr>
              <a:t>] &gt;&gt; [P] &gt;&gt; [Python 3.7] &gt;&gt; [IDLE (Python 3.7 64-bit)]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ko-KR" altLang="en-US" dirty="0" smtClean="0">
                <a:solidFill>
                  <a:prstClr val="black"/>
                </a:solidFill>
              </a:rPr>
              <a:t>선택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8950"/>
            <a:ext cx="7315200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06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사용법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Windows [</a:t>
            </a:r>
            <a:r>
              <a:rPr lang="ko-KR" altLang="en-US" sz="2200" dirty="0"/>
              <a:t>시작</a:t>
            </a:r>
            <a:r>
              <a:rPr lang="en-US" altLang="ko-KR" sz="2200" dirty="0"/>
              <a:t>] &gt;&gt; [P] &gt;&gt; [Python 3.7] &gt;&gt; [IDLE (Python 3.7 64-bit</a:t>
            </a:r>
            <a:r>
              <a:rPr lang="en-US" altLang="ko-KR" sz="2200" dirty="0" smtClean="0"/>
              <a:t>)]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[Python 3.7.4 Shell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 smtClean="0">
                <a:solidFill>
                  <a:prstClr val="black"/>
                </a:solidFill>
              </a:rPr>
              <a:t>의 “</a:t>
            </a:r>
            <a:r>
              <a:rPr lang="en-US" altLang="ko-KR" dirty="0">
                <a:solidFill>
                  <a:prstClr val="black"/>
                </a:solidFill>
              </a:rPr>
              <a:t>&gt;&gt;&gt;” </a:t>
            </a:r>
            <a:r>
              <a:rPr lang="ko-KR" altLang="en-US" dirty="0" smtClean="0">
                <a:solidFill>
                  <a:prstClr val="black"/>
                </a:solidFill>
              </a:rPr>
              <a:t>프롬프트 </a:t>
            </a:r>
            <a:r>
              <a:rPr lang="ko-KR" altLang="en-US" dirty="0">
                <a:solidFill>
                  <a:prstClr val="black"/>
                </a:solidFill>
              </a:rPr>
              <a:t>나오면 </a:t>
            </a:r>
            <a:r>
              <a:rPr lang="ko-KR" altLang="en-US" dirty="0" err="1">
                <a:solidFill>
                  <a:prstClr val="black"/>
                </a:solidFill>
              </a:rPr>
              <a:t>파이썬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명령 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print("Hello. World!")</a:t>
            </a:r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파이썬은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인터프리터 </a:t>
            </a:r>
            <a:r>
              <a:rPr lang="ko-KR" altLang="en-US" dirty="0" smtClean="0">
                <a:solidFill>
                  <a:prstClr val="black"/>
                </a:solidFill>
              </a:rPr>
              <a:t>언어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한 </a:t>
            </a:r>
            <a:r>
              <a:rPr lang="ko-KR" altLang="en-US" dirty="0">
                <a:solidFill>
                  <a:prstClr val="black"/>
                </a:solidFill>
              </a:rPr>
              <a:t>줄을 입력하면 즉시 </a:t>
            </a:r>
            <a:r>
              <a:rPr lang="ko-KR" altLang="en-US" dirty="0" smtClean="0">
                <a:solidFill>
                  <a:prstClr val="black"/>
                </a:solidFill>
              </a:rPr>
              <a:t>실행됨 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대화형 모드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2" y="3077796"/>
            <a:ext cx="8129955" cy="342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55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사용법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여러 줄 </a:t>
            </a:r>
            <a:r>
              <a:rPr lang="ko-KR" altLang="en-US" sz="2200" dirty="0" err="1" smtClean="0"/>
              <a:t>코딩한</a:t>
            </a:r>
            <a:r>
              <a:rPr lang="ko-KR" altLang="en-US" sz="2200" dirty="0" smtClean="0"/>
              <a:t> 후 한번에 실행 </a:t>
            </a:r>
            <a:endParaRPr lang="en-US" altLang="ko-KR" sz="2200" dirty="0" smtClean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[Python 3.7.4 Shell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창의 메뉴 </a:t>
            </a:r>
            <a:r>
              <a:rPr lang="en-US" altLang="ko-KR" dirty="0">
                <a:solidFill>
                  <a:prstClr val="black"/>
                </a:solidFill>
              </a:rPr>
              <a:t> &gt;&gt; [New </a:t>
            </a:r>
            <a:r>
              <a:rPr lang="en-US" altLang="ko-KR" dirty="0" smtClean="0">
                <a:solidFill>
                  <a:prstClr val="black"/>
                </a:solidFill>
              </a:rPr>
              <a:t>File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r>
              <a:rPr lang="ko-KR" altLang="en-US" dirty="0">
                <a:solidFill>
                  <a:prstClr val="black"/>
                </a:solidFill>
              </a:rPr>
              <a:t>을 </a:t>
            </a:r>
            <a:r>
              <a:rPr lang="ko-KR" altLang="en-US" dirty="0" smtClean="0">
                <a:solidFill>
                  <a:prstClr val="black"/>
                </a:solidFill>
              </a:rPr>
              <a:t>선택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4" y="2301420"/>
            <a:ext cx="5056553" cy="18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24" y="2301420"/>
            <a:ext cx="6390694" cy="362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08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사용법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여러 줄 </a:t>
            </a:r>
            <a:r>
              <a:rPr lang="ko-KR" altLang="en-US" sz="2200" dirty="0" err="1" smtClean="0"/>
              <a:t>코딩한</a:t>
            </a:r>
            <a:r>
              <a:rPr lang="ko-KR" altLang="en-US" sz="2200" dirty="0" smtClean="0"/>
              <a:t> 후 한번에 실행 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Run] &gt;&gt; [Run Module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 smtClean="0">
                <a:solidFill>
                  <a:prstClr val="black"/>
                </a:solidFill>
              </a:rPr>
              <a:t> 선택 또는 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   </a:t>
            </a:r>
            <a:r>
              <a:rPr lang="ko-KR" altLang="en-US" dirty="0" smtClean="0">
                <a:solidFill>
                  <a:prstClr val="black"/>
                </a:solidFill>
              </a:rPr>
              <a:t>누르면 한꺼번에 실행됨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실행 </a:t>
            </a:r>
            <a:r>
              <a:rPr lang="ko-KR" altLang="en-US" dirty="0">
                <a:solidFill>
                  <a:prstClr val="black"/>
                </a:solidFill>
              </a:rPr>
              <a:t>결과는 </a:t>
            </a:r>
            <a:r>
              <a:rPr lang="en-US" altLang="ko-KR" dirty="0">
                <a:solidFill>
                  <a:prstClr val="black"/>
                </a:solidFill>
              </a:rPr>
              <a:t>[Python </a:t>
            </a:r>
            <a:r>
              <a:rPr lang="en-US" altLang="ko-KR" dirty="0" smtClean="0">
                <a:solidFill>
                  <a:prstClr val="black"/>
                </a:solidFill>
              </a:rPr>
              <a:t>3.7.4 </a:t>
            </a:r>
            <a:r>
              <a:rPr lang="en-US" altLang="ko-KR" dirty="0">
                <a:solidFill>
                  <a:prstClr val="black"/>
                </a:solidFill>
              </a:rPr>
              <a:t>Shell] </a:t>
            </a:r>
            <a:r>
              <a:rPr lang="ko-KR" altLang="en-US" dirty="0">
                <a:solidFill>
                  <a:prstClr val="black"/>
                </a:solidFill>
              </a:rPr>
              <a:t>창에 </a:t>
            </a:r>
            <a:r>
              <a:rPr lang="ko-KR" altLang="en-US" dirty="0" smtClean="0">
                <a:solidFill>
                  <a:prstClr val="black"/>
                </a:solidFill>
              </a:rPr>
              <a:t>나옴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08" y="1813294"/>
            <a:ext cx="433962" cy="36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08" y="2660529"/>
            <a:ext cx="8631366" cy="382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82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변수와 </a:t>
            </a:r>
            <a:r>
              <a:rPr lang="en-US" altLang="ko-KR" sz="2200" b="1" dirty="0" smtClean="0"/>
              <a:t>print() </a:t>
            </a:r>
            <a:r>
              <a:rPr lang="ko-KR" altLang="en-US" sz="2200" b="1" dirty="0" smtClean="0"/>
              <a:t>함수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변수의 선언 </a:t>
            </a:r>
            <a:endParaRPr lang="en-US" altLang="ko-KR" sz="2200" dirty="0" smtClean="0"/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파이썬은</a:t>
            </a:r>
            <a:r>
              <a:rPr lang="ko-KR" altLang="en-US" dirty="0" smtClean="0">
                <a:solidFill>
                  <a:prstClr val="black"/>
                </a:solidFill>
              </a:rPr>
              <a:t> 별도의 변수 선언이 없음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변수에 값을 대입하는 순간 변수가 선언되는 효과 </a:t>
            </a:r>
            <a:r>
              <a:rPr lang="ko-KR" altLang="en-US" dirty="0" err="1" smtClean="0">
                <a:solidFill>
                  <a:prstClr val="black"/>
                </a:solidFill>
              </a:rPr>
              <a:t>갖음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type() </a:t>
            </a:r>
            <a:r>
              <a:rPr lang="ko-KR" altLang="en-US" dirty="0" smtClean="0">
                <a:solidFill>
                  <a:prstClr val="black"/>
                </a:solidFill>
              </a:rPr>
              <a:t>함수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변수의 종류 확인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628901"/>
            <a:ext cx="9912525" cy="81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4240457"/>
            <a:ext cx="9912525" cy="221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0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변수와 </a:t>
            </a:r>
            <a:r>
              <a:rPr lang="en-US" altLang="ko-KR" sz="2200" b="1" dirty="0" smtClean="0"/>
              <a:t>print() </a:t>
            </a:r>
            <a:r>
              <a:rPr lang="ko-KR" altLang="en-US" sz="2200" b="1" dirty="0" smtClean="0"/>
              <a:t>함수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p</a:t>
            </a:r>
            <a:r>
              <a:rPr lang="en-US" altLang="ko-KR" sz="2200" dirty="0" smtClean="0"/>
              <a:t>rint() </a:t>
            </a:r>
            <a:r>
              <a:rPr lang="ko-KR" altLang="en-US" sz="2200" dirty="0" smtClean="0"/>
              <a:t>함수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큰 따옴표</a:t>
            </a:r>
            <a:r>
              <a:rPr lang="en-US" altLang="ko-KR" dirty="0" smtClean="0">
                <a:solidFill>
                  <a:prstClr val="black"/>
                </a:solidFill>
              </a:rPr>
              <a:t>(“) </a:t>
            </a:r>
            <a:r>
              <a:rPr lang="ko-KR" altLang="en-US" dirty="0" smtClean="0">
                <a:solidFill>
                  <a:prstClr val="black"/>
                </a:solidFill>
              </a:rPr>
              <a:t>또는 작은 따옴표</a:t>
            </a:r>
            <a:r>
              <a:rPr lang="en-US" altLang="ko-KR" dirty="0" smtClean="0">
                <a:solidFill>
                  <a:prstClr val="black"/>
                </a:solidFill>
              </a:rPr>
              <a:t>(‘) </a:t>
            </a:r>
            <a:r>
              <a:rPr lang="ko-KR" altLang="en-US" dirty="0" smtClean="0">
                <a:solidFill>
                  <a:prstClr val="black"/>
                </a:solidFill>
              </a:rPr>
              <a:t>안의 내용을 출력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안녕하세요</a:t>
            </a:r>
            <a:r>
              <a:rPr lang="en-US" altLang="ko-KR" dirty="0" smtClean="0">
                <a:solidFill>
                  <a:prstClr val="black"/>
                </a:solidFill>
              </a:rPr>
              <a:t>? </a:t>
            </a:r>
            <a:r>
              <a:rPr lang="ko-KR" altLang="en-US" dirty="0" smtClean="0">
                <a:solidFill>
                  <a:prstClr val="black"/>
                </a:solidFill>
              </a:rPr>
              <a:t>출력됨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print() </a:t>
            </a:r>
            <a:r>
              <a:rPr lang="ko-KR" altLang="en-US" dirty="0" smtClean="0">
                <a:solidFill>
                  <a:prstClr val="black"/>
                </a:solidFill>
              </a:rPr>
              <a:t>함수의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대표 서식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0" y="2170478"/>
            <a:ext cx="9510712" cy="81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31" y="4246929"/>
            <a:ext cx="9785350" cy="235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68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산술 연산자 </a:t>
            </a:r>
            <a:endParaRPr lang="en-US" altLang="ko-KR" sz="2200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7" y="1916112"/>
            <a:ext cx="10663123" cy="448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428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산술 연산자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나눈 몫</a:t>
            </a:r>
            <a:r>
              <a:rPr lang="en-US" altLang="ko-KR" dirty="0" smtClean="0">
                <a:solidFill>
                  <a:prstClr val="black"/>
                </a:solidFill>
              </a:rPr>
              <a:t>(//), </a:t>
            </a:r>
            <a:r>
              <a:rPr lang="ko-KR" altLang="en-US" dirty="0" smtClean="0">
                <a:solidFill>
                  <a:prstClr val="black"/>
                </a:solidFill>
              </a:rPr>
              <a:t>나머지 값</a:t>
            </a:r>
            <a:r>
              <a:rPr lang="en-US" altLang="ko-KR" dirty="0" smtClean="0">
                <a:solidFill>
                  <a:prstClr val="black"/>
                </a:solidFill>
              </a:rPr>
              <a:t>(%)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94" y="2356342"/>
            <a:ext cx="10575437" cy="27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38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대</a:t>
            </a:r>
            <a:r>
              <a:rPr lang="ko-KR" altLang="en-US" sz="2200" dirty="0"/>
              <a:t>입</a:t>
            </a:r>
            <a:r>
              <a:rPr lang="ko-KR" altLang="en-US" sz="2200" dirty="0" smtClean="0"/>
              <a:t> 연산자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증가 연산자 </a:t>
            </a:r>
            <a:r>
              <a:rPr lang="en-US" altLang="ko-KR" dirty="0" smtClean="0">
                <a:solidFill>
                  <a:prstClr val="black"/>
                </a:solidFill>
              </a:rPr>
              <a:t>(++), </a:t>
            </a:r>
            <a:r>
              <a:rPr lang="ko-KR" altLang="en-US" dirty="0" smtClean="0">
                <a:solidFill>
                  <a:prstClr val="black"/>
                </a:solidFill>
              </a:rPr>
              <a:t>감소 연산자 </a:t>
            </a:r>
            <a:r>
              <a:rPr lang="en-US" altLang="ko-KR" dirty="0" smtClean="0">
                <a:solidFill>
                  <a:prstClr val="black"/>
                </a:solidFill>
              </a:rPr>
              <a:t>(--) </a:t>
            </a:r>
            <a:r>
              <a:rPr lang="ko-KR" altLang="en-US" dirty="0" smtClean="0">
                <a:solidFill>
                  <a:prstClr val="black"/>
                </a:solidFill>
              </a:rPr>
              <a:t>없음</a:t>
            </a:r>
            <a:endParaRPr lang="en-US" altLang="ko-KR" dirty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endParaRPr lang="en-US" altLang="ko-KR" sz="2200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33" y="1865070"/>
            <a:ext cx="10403438" cy="389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54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2"/>
            <a:ext cx="11281052" cy="59256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15 </a:t>
            </a:r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 응용 </a:t>
            </a:r>
            <a:r>
              <a:rPr lang="ko-KR" altLang="en-US" dirty="0" smtClean="0"/>
              <a:t>프로그래밍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SECTION 01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1.1 </a:t>
            </a:r>
            <a:r>
              <a:rPr lang="ko-KR" altLang="en-US" dirty="0" err="1" smtClean="0">
                <a:solidFill>
                  <a:prstClr val="black"/>
                </a:solidFill>
              </a:rPr>
              <a:t>파이썬</a:t>
            </a:r>
            <a:r>
              <a:rPr lang="ko-KR" altLang="en-US" dirty="0" smtClean="0">
                <a:solidFill>
                  <a:prstClr val="black"/>
                </a:solidFill>
              </a:rPr>
              <a:t> 소개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1.2 </a:t>
            </a:r>
            <a:r>
              <a:rPr lang="ko-KR" altLang="en-US" dirty="0" err="1" smtClean="0">
                <a:solidFill>
                  <a:prstClr val="black"/>
                </a:solidFill>
              </a:rPr>
              <a:t>파이썬</a:t>
            </a:r>
            <a:r>
              <a:rPr lang="ko-KR" altLang="en-US" dirty="0" smtClean="0">
                <a:solidFill>
                  <a:prstClr val="black"/>
                </a:solidFill>
              </a:rPr>
              <a:t> 설치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SECTION 02 </a:t>
            </a:r>
            <a:r>
              <a:rPr lang="ko-KR" altLang="en-US" dirty="0" err="1" smtClean="0">
                <a:solidFill>
                  <a:prstClr val="black"/>
                </a:solidFill>
              </a:rPr>
              <a:t>파이썬</a:t>
            </a:r>
            <a:r>
              <a:rPr lang="ko-KR" altLang="en-US" dirty="0" smtClean="0">
                <a:solidFill>
                  <a:prstClr val="black"/>
                </a:solidFill>
              </a:rPr>
              <a:t> 문법 요약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2.1 </a:t>
            </a:r>
            <a:r>
              <a:rPr lang="ko-KR" altLang="en-US" dirty="0" smtClean="0">
                <a:solidFill>
                  <a:prstClr val="black"/>
                </a:solidFill>
              </a:rPr>
              <a:t>변수와 </a:t>
            </a:r>
            <a:r>
              <a:rPr lang="en-US" altLang="ko-KR" dirty="0" smtClean="0">
                <a:solidFill>
                  <a:prstClr val="black"/>
                </a:solidFill>
              </a:rPr>
              <a:t>print() </a:t>
            </a:r>
            <a:r>
              <a:rPr lang="ko-KR" altLang="en-US" dirty="0" smtClean="0">
                <a:solidFill>
                  <a:prstClr val="black"/>
                </a:solidFill>
              </a:rPr>
              <a:t>함수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en-US" altLang="ko-KR" dirty="0" smtClean="0">
                <a:solidFill>
                  <a:prstClr val="black"/>
                </a:solidFill>
              </a:rPr>
              <a:t>2.2 </a:t>
            </a:r>
            <a:r>
              <a:rPr lang="ko-KR" altLang="en-US" dirty="0" smtClean="0">
                <a:solidFill>
                  <a:prstClr val="black"/>
                </a:solidFill>
              </a:rPr>
              <a:t>연산자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2.3 </a:t>
            </a:r>
            <a:r>
              <a:rPr lang="ko-KR" altLang="en-US" dirty="0" err="1" smtClean="0">
                <a:solidFill>
                  <a:prstClr val="black"/>
                </a:solidFill>
              </a:rPr>
              <a:t>조건문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2.4 </a:t>
            </a:r>
            <a:r>
              <a:rPr lang="ko-KR" altLang="en-US" dirty="0" err="1" smtClean="0">
                <a:solidFill>
                  <a:prstClr val="black"/>
                </a:solidFill>
              </a:rPr>
              <a:t>반복문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en-US" altLang="ko-KR" dirty="0" smtClean="0">
                <a:solidFill>
                  <a:prstClr val="black"/>
                </a:solidFill>
              </a:rPr>
              <a:t>2.5 </a:t>
            </a:r>
            <a:r>
              <a:rPr lang="ko-KR" altLang="en-US" dirty="0" smtClean="0">
                <a:solidFill>
                  <a:prstClr val="black"/>
                </a:solidFill>
              </a:rPr>
              <a:t>리스트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en-US" altLang="ko-KR" dirty="0" smtClean="0">
                <a:solidFill>
                  <a:prstClr val="black"/>
                </a:solidFill>
              </a:rPr>
              <a:t>2.6 </a:t>
            </a:r>
            <a:r>
              <a:rPr lang="ko-KR" altLang="en-US" dirty="0" smtClean="0">
                <a:solidFill>
                  <a:prstClr val="black"/>
                </a:solidFill>
              </a:rPr>
              <a:t>문자열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3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관</a:t>
            </a:r>
            <a:r>
              <a:rPr lang="ko-KR" altLang="en-US" sz="2200" dirty="0"/>
              <a:t>계</a:t>
            </a:r>
            <a:r>
              <a:rPr lang="ko-KR" altLang="en-US" sz="2200" dirty="0" smtClean="0"/>
              <a:t> 연산자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비교 연산자</a:t>
            </a:r>
            <a:r>
              <a:rPr lang="en-US" altLang="ko-KR" sz="2200" dirty="0" smtClean="0"/>
              <a:t>)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어떤 것이 큰지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작은지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같은지를 비교하는 </a:t>
            </a:r>
            <a:r>
              <a:rPr lang="ko-KR" altLang="en-US" dirty="0" smtClean="0">
                <a:solidFill>
                  <a:prstClr val="black"/>
                </a:solidFill>
              </a:rPr>
              <a:t>것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결과는 참</a:t>
            </a:r>
            <a:r>
              <a:rPr lang="en-US" altLang="ko-KR" dirty="0" smtClean="0">
                <a:solidFill>
                  <a:prstClr val="black"/>
                </a:solidFill>
              </a:rPr>
              <a:t>(True)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또는 거짓</a:t>
            </a:r>
            <a:r>
              <a:rPr lang="en-US" altLang="ko-KR" dirty="0" smtClean="0">
                <a:solidFill>
                  <a:prstClr val="black"/>
                </a:solidFill>
              </a:rPr>
              <a:t>(False)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조건문</a:t>
            </a:r>
            <a:r>
              <a:rPr lang="en-US" altLang="ko-KR" dirty="0">
                <a:solidFill>
                  <a:prstClr val="black"/>
                </a:solidFill>
              </a:rPr>
              <a:t>(if)</a:t>
            </a:r>
            <a:r>
              <a:rPr lang="ko-KR" altLang="en-US" dirty="0">
                <a:solidFill>
                  <a:prstClr val="black"/>
                </a:solidFill>
              </a:rPr>
              <a:t>이나 </a:t>
            </a:r>
            <a:r>
              <a:rPr lang="ko-KR" altLang="en-US" dirty="0" err="1">
                <a:solidFill>
                  <a:prstClr val="black"/>
                </a:solidFill>
              </a:rPr>
              <a:t>반복문</a:t>
            </a:r>
            <a:r>
              <a:rPr lang="en-US" altLang="ko-KR" dirty="0">
                <a:solidFill>
                  <a:prstClr val="black"/>
                </a:solidFill>
              </a:rPr>
              <a:t>(while)</a:t>
            </a:r>
            <a:r>
              <a:rPr lang="ko-KR" altLang="en-US" dirty="0">
                <a:solidFill>
                  <a:prstClr val="black"/>
                </a:solidFill>
              </a:rPr>
              <a:t>에서 </a:t>
            </a:r>
            <a:r>
              <a:rPr lang="ko-KR" altLang="en-US" dirty="0" smtClean="0">
                <a:solidFill>
                  <a:prstClr val="black"/>
                </a:solidFill>
              </a:rPr>
              <a:t>사용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단독으로 </a:t>
            </a:r>
            <a:r>
              <a:rPr lang="ko-KR" altLang="en-US" dirty="0">
                <a:solidFill>
                  <a:prstClr val="black"/>
                </a:solidFill>
              </a:rPr>
              <a:t>사용되는 경우는 별로 </a:t>
            </a:r>
            <a:r>
              <a:rPr lang="ko-KR" altLang="en-US" dirty="0" smtClean="0">
                <a:solidFill>
                  <a:prstClr val="black"/>
                </a:solidFill>
              </a:rPr>
              <a:t>없</a:t>
            </a:r>
            <a:r>
              <a:rPr lang="ko-KR" altLang="en-US" dirty="0">
                <a:solidFill>
                  <a:prstClr val="black"/>
                </a:solidFill>
              </a:rPr>
              <a:t>음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35" y="3438820"/>
            <a:ext cx="9583980" cy="310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34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관</a:t>
            </a:r>
            <a:r>
              <a:rPr lang="ko-KR" altLang="en-US" sz="2200" dirty="0"/>
              <a:t>계</a:t>
            </a:r>
            <a:r>
              <a:rPr lang="ko-KR" altLang="en-US" sz="2200" dirty="0" smtClean="0"/>
              <a:t> 연산자</a:t>
            </a:r>
            <a:r>
              <a:rPr lang="en-US" altLang="ko-KR" sz="2200" dirty="0" smtClean="0"/>
              <a:t>(</a:t>
            </a:r>
            <a:r>
              <a:rPr lang="ko-KR" altLang="en-US" sz="2200" dirty="0"/>
              <a:t>비교 </a:t>
            </a:r>
            <a:r>
              <a:rPr lang="ko-KR" altLang="en-US" sz="2200" dirty="0" smtClean="0"/>
              <a:t>연산자</a:t>
            </a:r>
            <a:r>
              <a:rPr lang="en-US" altLang="ko-KR" sz="2200" dirty="0" smtClean="0"/>
              <a:t>)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관계 연산자 예제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0" y="2418984"/>
            <a:ext cx="10829359" cy="279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05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문자열과 숫자의 상호 변환 </a:t>
            </a:r>
            <a:endParaRPr lang="en-US" altLang="ko-KR" sz="2200" dirty="0" smtClean="0"/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문자열이 숫자로 구성되어 있을 때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err="1">
                <a:solidFill>
                  <a:prstClr val="black"/>
                </a:solidFill>
              </a:rPr>
              <a:t>int</a:t>
            </a:r>
            <a:r>
              <a:rPr lang="en-US" altLang="ko-KR" dirty="0">
                <a:solidFill>
                  <a:prstClr val="black"/>
                </a:solidFill>
              </a:rPr>
              <a:t>() </a:t>
            </a:r>
            <a:r>
              <a:rPr lang="ko-KR" altLang="en-US" dirty="0">
                <a:solidFill>
                  <a:prstClr val="black"/>
                </a:solidFill>
              </a:rPr>
              <a:t>또는 </a:t>
            </a:r>
            <a:r>
              <a:rPr lang="en-US" altLang="ko-KR" dirty="0">
                <a:solidFill>
                  <a:prstClr val="black"/>
                </a:solidFill>
              </a:rPr>
              <a:t>float() </a:t>
            </a:r>
            <a:r>
              <a:rPr lang="ko-KR" altLang="en-US" dirty="0">
                <a:solidFill>
                  <a:prstClr val="black"/>
                </a:solidFill>
              </a:rPr>
              <a:t>함수를 이용해서 정수나 실수로 </a:t>
            </a:r>
            <a:r>
              <a:rPr lang="ko-KR" altLang="en-US" dirty="0" smtClean="0">
                <a:solidFill>
                  <a:prstClr val="black"/>
                </a:solidFill>
              </a:rPr>
              <a:t>변환 가능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큰 숫자도 </a:t>
            </a:r>
            <a:r>
              <a:rPr lang="en-US" altLang="ko-KR" dirty="0" err="1" smtClean="0">
                <a:solidFill>
                  <a:prstClr val="black"/>
                </a:solidFill>
              </a:rPr>
              <a:t>int</a:t>
            </a:r>
            <a:r>
              <a:rPr lang="en-US" altLang="ko-KR" dirty="0" smtClean="0">
                <a:solidFill>
                  <a:prstClr val="black"/>
                </a:solidFill>
              </a:rPr>
              <a:t>() </a:t>
            </a:r>
            <a:r>
              <a:rPr lang="ko-KR" altLang="en-US" dirty="0" smtClean="0">
                <a:solidFill>
                  <a:prstClr val="black"/>
                </a:solidFill>
              </a:rPr>
              <a:t>함수로 변경 가능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8" y="2760784"/>
            <a:ext cx="10158378" cy="262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64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연산자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문자열과 숫자의 상호 변환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숫자를 </a:t>
            </a:r>
            <a:r>
              <a:rPr lang="ko-KR" altLang="en-US" dirty="0">
                <a:solidFill>
                  <a:prstClr val="black"/>
                </a:solidFill>
              </a:rPr>
              <a:t>문자열로 변환하기 위해서는 </a:t>
            </a:r>
            <a:r>
              <a:rPr lang="en-US" altLang="ko-KR" dirty="0" err="1">
                <a:solidFill>
                  <a:prstClr val="black"/>
                </a:solidFill>
              </a:rPr>
              <a:t>str</a:t>
            </a:r>
            <a:r>
              <a:rPr lang="en-US" altLang="ko-KR" dirty="0">
                <a:solidFill>
                  <a:prstClr val="black"/>
                </a:solidFill>
              </a:rPr>
              <a:t>() </a:t>
            </a:r>
            <a:r>
              <a:rPr lang="ko-KR" altLang="en-US" dirty="0" smtClean="0">
                <a:solidFill>
                  <a:prstClr val="black"/>
                </a:solidFill>
              </a:rPr>
              <a:t>함수 사용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2" y="2391143"/>
            <a:ext cx="10798197" cy="317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06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조건</a:t>
            </a:r>
            <a:r>
              <a:rPr lang="ko-KR" altLang="en-US" sz="2200" b="1" dirty="0" err="1"/>
              <a:t>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기본 </a:t>
            </a:r>
            <a:r>
              <a:rPr lang="en-US" altLang="ko-KR" sz="2200" dirty="0" smtClean="0"/>
              <a:t>if</a:t>
            </a:r>
            <a:r>
              <a:rPr lang="ko-KR" altLang="en-US" sz="2200" dirty="0" smtClean="0"/>
              <a:t>문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조건식이 참이라면 실행할 문장을 실행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조건식이 거짓이라면 실행할 것 없음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03" y="2472346"/>
            <a:ext cx="5881839" cy="381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108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조건</a:t>
            </a:r>
            <a:r>
              <a:rPr lang="ko-KR" altLang="en-US" sz="2200" b="1" dirty="0" err="1"/>
              <a:t>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기본 </a:t>
            </a:r>
            <a:r>
              <a:rPr lang="en-US" altLang="ko-KR" sz="2200" dirty="0" smtClean="0"/>
              <a:t>if</a:t>
            </a:r>
            <a:r>
              <a:rPr lang="ko-KR" altLang="en-US" sz="2200" dirty="0" smtClean="0"/>
              <a:t>문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조건식이 참이라면 실행할 문장을 실행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조건식이 거짓이라면 실행할 것 없음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1" y="2305539"/>
            <a:ext cx="10615814" cy="311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588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조건</a:t>
            </a:r>
            <a:r>
              <a:rPr lang="ko-KR" altLang="en-US" sz="2200" b="1" dirty="0" err="1"/>
              <a:t>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if</a:t>
            </a:r>
            <a:r>
              <a:rPr lang="ko-KR" altLang="en-US" sz="2200" dirty="0" smtClean="0"/>
              <a:t>문 </a:t>
            </a:r>
            <a:r>
              <a:rPr lang="en-US" altLang="ko-KR" sz="2200" dirty="0" smtClean="0"/>
              <a:t>~ else</a:t>
            </a:r>
            <a:r>
              <a:rPr lang="ko-KR" altLang="en-US" sz="2200" dirty="0" smtClean="0"/>
              <a:t>문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조건식이 참이라면 실행할 문장</a:t>
            </a:r>
            <a:r>
              <a:rPr lang="en-US" altLang="ko-KR" dirty="0" smtClean="0">
                <a:solidFill>
                  <a:prstClr val="black"/>
                </a:solidFill>
              </a:rPr>
              <a:t>1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그렇지 않으면 실행할 문장</a:t>
            </a:r>
            <a:r>
              <a:rPr lang="en-US" altLang="ko-KR" dirty="0" smtClean="0">
                <a:solidFill>
                  <a:prstClr val="black"/>
                </a:solidFill>
              </a:rPr>
              <a:t>2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74" y="2485537"/>
            <a:ext cx="7386149" cy="378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30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조건</a:t>
            </a:r>
            <a:r>
              <a:rPr lang="ko-KR" altLang="en-US" sz="2200" b="1" dirty="0" err="1"/>
              <a:t>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if</a:t>
            </a:r>
            <a:r>
              <a:rPr lang="ko-KR" altLang="en-US" sz="2200" dirty="0" smtClean="0"/>
              <a:t>문 </a:t>
            </a:r>
            <a:r>
              <a:rPr lang="en-US" altLang="ko-KR" sz="2200" dirty="0" smtClean="0"/>
              <a:t>~ else</a:t>
            </a:r>
            <a:r>
              <a:rPr lang="ko-KR" altLang="en-US" sz="2200" dirty="0" smtClean="0"/>
              <a:t>문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조건식이 참이라면 실행할 문장</a:t>
            </a:r>
            <a:r>
              <a:rPr lang="en-US" altLang="ko-KR" dirty="0" smtClean="0">
                <a:solidFill>
                  <a:prstClr val="black"/>
                </a:solidFill>
              </a:rPr>
              <a:t>1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그렇지 않으면 실행할 문장</a:t>
            </a:r>
            <a:r>
              <a:rPr lang="en-US" altLang="ko-KR" dirty="0" smtClean="0">
                <a:solidFill>
                  <a:prstClr val="black"/>
                </a:solidFill>
              </a:rPr>
              <a:t>2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04" y="2432539"/>
            <a:ext cx="9671506" cy="381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05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반복문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for</a:t>
            </a:r>
            <a:r>
              <a:rPr lang="ko-KR" altLang="en-US" sz="2200" dirty="0" smtClean="0"/>
              <a:t>문의 개념과 작동</a:t>
            </a:r>
            <a:endParaRPr lang="en-US" altLang="ko-KR" sz="2200" dirty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range() </a:t>
            </a:r>
            <a:r>
              <a:rPr lang="ko-KR" altLang="en-US" dirty="0" smtClean="0">
                <a:solidFill>
                  <a:prstClr val="black"/>
                </a:solidFill>
              </a:rPr>
              <a:t>함수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지정된 범위의 값을 반환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r</a:t>
            </a:r>
            <a:r>
              <a:rPr lang="en-US" altLang="ko-KR" dirty="0" smtClean="0">
                <a:solidFill>
                  <a:prstClr val="black"/>
                </a:solidFill>
              </a:rPr>
              <a:t>ange(0, 3, 1)</a:t>
            </a:r>
            <a:r>
              <a:rPr lang="ko-KR" altLang="en-US" dirty="0" smtClean="0">
                <a:solidFill>
                  <a:prstClr val="black"/>
                </a:solidFill>
              </a:rPr>
              <a:t>은 </a:t>
            </a:r>
            <a:r>
              <a:rPr lang="en-US" altLang="ko-KR" dirty="0" smtClean="0">
                <a:solidFill>
                  <a:prstClr val="black"/>
                </a:solidFill>
              </a:rPr>
              <a:t>0</a:t>
            </a:r>
            <a:r>
              <a:rPr lang="ko-KR" altLang="en-US" dirty="0" smtClean="0">
                <a:solidFill>
                  <a:prstClr val="black"/>
                </a:solidFill>
              </a:rPr>
              <a:t>에서 시작해서 </a:t>
            </a:r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 smtClean="0">
                <a:solidFill>
                  <a:prstClr val="black"/>
                </a:solidFill>
              </a:rPr>
              <a:t>까지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씩 증가하는 값들을 반환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/>
            <a:r>
              <a:rPr lang="en-US" altLang="ko-KR" dirty="0" smtClean="0">
                <a:solidFill>
                  <a:prstClr val="black"/>
                </a:solidFill>
              </a:rPr>
              <a:t>0, 1, 2 </a:t>
            </a:r>
            <a:r>
              <a:rPr lang="ko-KR" altLang="en-US" dirty="0" smtClean="0">
                <a:solidFill>
                  <a:prstClr val="black"/>
                </a:solidFill>
              </a:rPr>
              <a:t>반환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ko-KR" altLang="en-US" dirty="0" err="1">
                <a:solidFill>
                  <a:prstClr val="black"/>
                </a:solidFill>
              </a:rPr>
              <a:t>시작값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생략시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0, </a:t>
            </a:r>
            <a:r>
              <a:rPr lang="ko-KR" altLang="en-US" dirty="0" err="1">
                <a:solidFill>
                  <a:prstClr val="black"/>
                </a:solidFill>
              </a:rPr>
              <a:t>증가값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생략시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range(0</a:t>
            </a:r>
            <a:r>
              <a:rPr lang="en-US" altLang="ko-KR" dirty="0">
                <a:solidFill>
                  <a:prstClr val="black"/>
                </a:solidFill>
              </a:rPr>
              <a:t>, 3, </a:t>
            </a:r>
            <a:r>
              <a:rPr lang="en-US" altLang="ko-KR" dirty="0" smtClean="0">
                <a:solidFill>
                  <a:prstClr val="black"/>
                </a:solidFill>
              </a:rPr>
              <a:t>1), range(0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smtClean="0">
                <a:solidFill>
                  <a:prstClr val="black"/>
                </a:solidFill>
              </a:rPr>
              <a:t>3), range(3)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모두 동일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endParaRPr lang="en-US" altLang="ko-KR" sz="2200" dirty="0" smtClean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4" y="1842233"/>
            <a:ext cx="10114699" cy="15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6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반복문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for</a:t>
            </a:r>
            <a:r>
              <a:rPr lang="ko-KR" altLang="en-US" sz="2200" dirty="0" smtClean="0"/>
              <a:t>문의 개념과 작동</a:t>
            </a:r>
            <a:endParaRPr lang="en-US" altLang="ko-KR" sz="2200" dirty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range() </a:t>
            </a:r>
            <a:r>
              <a:rPr lang="ko-KR" altLang="en-US" dirty="0" smtClean="0">
                <a:solidFill>
                  <a:prstClr val="black"/>
                </a:solidFill>
              </a:rPr>
              <a:t>함수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range(0, 3, 1)</a:t>
            </a:r>
            <a:r>
              <a:rPr lang="ko-KR" altLang="en-US" dirty="0">
                <a:solidFill>
                  <a:prstClr val="black"/>
                </a:solidFill>
              </a:rPr>
              <a:t>은 </a:t>
            </a:r>
            <a:r>
              <a:rPr lang="en-US" altLang="ko-KR" dirty="0">
                <a:solidFill>
                  <a:prstClr val="black"/>
                </a:solidFill>
              </a:rPr>
              <a:t>[0, 1, 2]</a:t>
            </a:r>
            <a:r>
              <a:rPr lang="ko-KR" altLang="en-US" dirty="0">
                <a:solidFill>
                  <a:prstClr val="black"/>
                </a:solidFill>
              </a:rPr>
              <a:t>와 같으므로 다음과 같이 내부적으로 </a:t>
            </a:r>
            <a:r>
              <a:rPr lang="ko-KR" altLang="en-US" dirty="0" smtClean="0">
                <a:solidFill>
                  <a:prstClr val="black"/>
                </a:solidFill>
              </a:rPr>
              <a:t>변경됨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결과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안녕하세요</a:t>
            </a:r>
            <a:r>
              <a:rPr lang="en-US" altLang="ko-KR" dirty="0" smtClean="0">
                <a:solidFill>
                  <a:prstClr val="black"/>
                </a:solidFill>
              </a:rPr>
              <a:t>? for</a:t>
            </a:r>
            <a:r>
              <a:rPr lang="ko-KR" altLang="en-US" dirty="0" smtClean="0">
                <a:solidFill>
                  <a:prstClr val="black"/>
                </a:solidFill>
              </a:rPr>
              <a:t>문을 </a:t>
            </a:r>
            <a:r>
              <a:rPr lang="ko-KR" altLang="en-US" dirty="0" err="1" smtClean="0">
                <a:solidFill>
                  <a:prstClr val="black"/>
                </a:solidFill>
              </a:rPr>
              <a:t>공부중입니다</a:t>
            </a:r>
            <a:r>
              <a:rPr lang="en-US" altLang="ko-KR" dirty="0" smtClean="0">
                <a:solidFill>
                  <a:prstClr val="black"/>
                </a:solidFill>
              </a:rPr>
              <a:t>. ^^ 3</a:t>
            </a:r>
            <a:r>
              <a:rPr lang="ko-KR" altLang="en-US" dirty="0" smtClean="0">
                <a:solidFill>
                  <a:prstClr val="black"/>
                </a:solidFill>
              </a:rPr>
              <a:t>회 출력함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5" y="2332526"/>
            <a:ext cx="10618682" cy="120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5" y="4224948"/>
            <a:ext cx="10564496" cy="121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20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2"/>
            <a:ext cx="11281052" cy="59256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CHAPTER 15 </a:t>
            </a:r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 응용 </a:t>
            </a:r>
            <a:r>
              <a:rPr lang="ko-KR" altLang="en-US" dirty="0" smtClean="0"/>
              <a:t>프로그래밍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문법 </a:t>
            </a:r>
            <a:r>
              <a:rPr lang="ko-KR" altLang="en-US" dirty="0" smtClean="0"/>
              <a:t>요약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700" dirty="0" smtClean="0">
                <a:solidFill>
                  <a:prstClr val="black"/>
                </a:solidFill>
              </a:rPr>
              <a:t>   </a:t>
            </a:r>
            <a:r>
              <a:rPr lang="en-US" altLang="ko-KR" dirty="0">
                <a:solidFill>
                  <a:prstClr val="black"/>
                </a:solidFill>
              </a:rPr>
              <a:t>2.7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  2.8 </a:t>
            </a:r>
            <a:r>
              <a:rPr lang="ko-KR" altLang="en-US" dirty="0">
                <a:solidFill>
                  <a:prstClr val="black"/>
                </a:solidFill>
              </a:rPr>
              <a:t>윈도 </a:t>
            </a:r>
            <a:r>
              <a:rPr lang="ko-KR" altLang="en-US" dirty="0" smtClean="0">
                <a:solidFill>
                  <a:prstClr val="black"/>
                </a:solidFill>
              </a:rPr>
              <a:t>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SECTION 03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3.1 </a:t>
            </a:r>
            <a:r>
              <a:rPr lang="ko-KR" altLang="en-US" dirty="0" err="1" smtClean="0">
                <a:solidFill>
                  <a:prstClr val="black"/>
                </a:solidFill>
              </a:rPr>
              <a:t>파이썬에서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MySQL </a:t>
            </a:r>
            <a:r>
              <a:rPr lang="ko-KR" altLang="en-US" dirty="0" smtClean="0">
                <a:solidFill>
                  <a:prstClr val="black"/>
                </a:solidFill>
              </a:rPr>
              <a:t>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3.2 GUI</a:t>
            </a:r>
            <a:r>
              <a:rPr lang="ko-KR" altLang="en-US" dirty="0" smtClean="0">
                <a:solidFill>
                  <a:prstClr val="black"/>
                </a:solidFill>
              </a:rPr>
              <a:t>를 활용한 데이터 입력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조회 프로그램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SECTION 04 </a:t>
            </a:r>
            <a:r>
              <a:rPr lang="ko-KR" altLang="en-US" dirty="0" smtClean="0">
                <a:solidFill>
                  <a:prstClr val="black"/>
                </a:solidFill>
              </a:rPr>
              <a:t>공간 데이터 조회 응용 프로그램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4.1 </a:t>
            </a:r>
            <a:r>
              <a:rPr lang="ko-KR" altLang="en-US" dirty="0" smtClean="0">
                <a:solidFill>
                  <a:prstClr val="black"/>
                </a:solidFill>
              </a:rPr>
              <a:t>공간 데이터 조회 프로그램 구성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en-US" altLang="ko-KR" dirty="0" smtClean="0">
                <a:solidFill>
                  <a:prstClr val="black"/>
                </a:solidFill>
              </a:rPr>
              <a:t>4.2 </a:t>
            </a:r>
            <a:r>
              <a:rPr lang="ko-KR" altLang="en-US" dirty="0" smtClean="0">
                <a:solidFill>
                  <a:prstClr val="black"/>
                </a:solidFill>
              </a:rPr>
              <a:t>공간 데이터 각 함수 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0570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반복문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무한루프를 위한 </a:t>
            </a:r>
            <a:r>
              <a:rPr lang="en-US" altLang="ko-KR" sz="2200" dirty="0" smtClean="0"/>
              <a:t>while</a:t>
            </a:r>
            <a:r>
              <a:rPr lang="ko-KR" altLang="en-US" sz="2200" dirty="0" smtClean="0"/>
              <a:t>문 </a:t>
            </a:r>
            <a:endParaRPr lang="en-US" altLang="ko-KR" sz="2200" dirty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w</a:t>
            </a:r>
            <a:r>
              <a:rPr lang="en-US" altLang="ko-KR" dirty="0" smtClean="0">
                <a:solidFill>
                  <a:prstClr val="black"/>
                </a:solidFill>
              </a:rPr>
              <a:t>hile</a:t>
            </a:r>
            <a:r>
              <a:rPr lang="ko-KR" altLang="en-US" dirty="0" smtClean="0">
                <a:solidFill>
                  <a:prstClr val="black"/>
                </a:solidFill>
              </a:rPr>
              <a:t>문에 무한루프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무한반복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사용 가능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w</a:t>
            </a:r>
            <a:r>
              <a:rPr lang="en-US" altLang="ko-KR" dirty="0" smtClean="0">
                <a:solidFill>
                  <a:prstClr val="black"/>
                </a:solidFill>
              </a:rPr>
              <a:t>hile </a:t>
            </a:r>
            <a:r>
              <a:rPr lang="ko-KR" altLang="en-US" dirty="0" err="1" smtClean="0">
                <a:solidFill>
                  <a:prstClr val="black"/>
                </a:solidFill>
              </a:rPr>
              <a:t>조건식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에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들어가는 </a:t>
            </a:r>
            <a:r>
              <a:rPr lang="ko-KR" altLang="en-US" dirty="0" err="1" smtClean="0">
                <a:solidFill>
                  <a:prstClr val="black"/>
                </a:solidFill>
              </a:rPr>
              <a:t>조건식을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True</a:t>
            </a:r>
            <a:r>
              <a:rPr lang="ko-KR" altLang="en-US" dirty="0" smtClean="0">
                <a:solidFill>
                  <a:prstClr val="black"/>
                </a:solidFill>
              </a:rPr>
              <a:t>로 지정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173" y="2709131"/>
            <a:ext cx="5034573" cy="394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38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반복문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무한루프를 위한 </a:t>
            </a:r>
            <a:r>
              <a:rPr lang="en-US" altLang="ko-KR" sz="2200" dirty="0" smtClean="0"/>
              <a:t>while</a:t>
            </a:r>
            <a:r>
              <a:rPr lang="ko-KR" altLang="en-US" sz="2200" dirty="0" smtClean="0"/>
              <a:t>문 </a:t>
            </a:r>
            <a:endParaRPr lang="en-US" altLang="ko-KR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무한루프를 반복하는 </a:t>
            </a:r>
            <a:r>
              <a:rPr lang="en-US" altLang="ko-KR" dirty="0" smtClean="0">
                <a:solidFill>
                  <a:prstClr val="black"/>
                </a:solidFill>
              </a:rPr>
              <a:t>while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예제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중지하려면                      누름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43" y="2834298"/>
            <a:ext cx="10687756" cy="276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87" y="2217739"/>
            <a:ext cx="1451951" cy="38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6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반복문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반복문을</a:t>
            </a:r>
            <a:r>
              <a:rPr lang="ko-KR" altLang="en-US" sz="2200" dirty="0" smtClean="0"/>
              <a:t> 탈출하는 </a:t>
            </a:r>
            <a:r>
              <a:rPr lang="en-US" altLang="ko-KR" sz="2200" dirty="0" smtClean="0"/>
              <a:t>break</a:t>
            </a:r>
            <a:r>
              <a:rPr lang="ko-KR" altLang="en-US" sz="2200" dirty="0" smtClean="0"/>
              <a:t>문 </a:t>
            </a:r>
            <a:endParaRPr lang="en-US" altLang="ko-KR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반복문의 종료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f</a:t>
            </a:r>
            <a:r>
              <a:rPr lang="en-US" altLang="ko-KR" dirty="0" smtClean="0">
                <a:solidFill>
                  <a:prstClr val="black"/>
                </a:solidFill>
              </a:rPr>
              <a:t>or</a:t>
            </a:r>
            <a:r>
              <a:rPr lang="ko-KR" altLang="en-US" dirty="0" smtClean="0">
                <a:solidFill>
                  <a:prstClr val="black"/>
                </a:solidFill>
              </a:rPr>
              <a:t>문 </a:t>
            </a:r>
            <a:r>
              <a:rPr lang="en-US" altLang="ko-KR" dirty="0" smtClean="0">
                <a:solidFill>
                  <a:prstClr val="black"/>
                </a:solidFill>
              </a:rPr>
              <a:t>– range()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함수 지정한 범위 벗어나는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w</a:t>
            </a:r>
            <a:r>
              <a:rPr lang="en-US" altLang="ko-KR" dirty="0" smtClean="0">
                <a:solidFill>
                  <a:prstClr val="black"/>
                </a:solidFill>
              </a:rPr>
              <a:t>hile</a:t>
            </a:r>
            <a:r>
              <a:rPr lang="ko-KR" altLang="en-US" dirty="0" smtClean="0">
                <a:solidFill>
                  <a:prstClr val="black"/>
                </a:solidFill>
              </a:rPr>
              <a:t>문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ko-KR" altLang="en-US" dirty="0" smtClean="0">
                <a:solidFill>
                  <a:prstClr val="black"/>
                </a:solidFill>
              </a:rPr>
              <a:t>조건식이 </a:t>
            </a:r>
            <a:r>
              <a:rPr lang="en-US" altLang="ko-KR" dirty="0" smtClean="0">
                <a:solidFill>
                  <a:prstClr val="black"/>
                </a:solidFill>
              </a:rPr>
              <a:t>False </a:t>
            </a:r>
            <a:r>
              <a:rPr lang="ko-KR" altLang="en-US" dirty="0" smtClean="0">
                <a:solidFill>
                  <a:prstClr val="black"/>
                </a:solidFill>
              </a:rPr>
              <a:t>되는 경우나 무한반복의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반복을 논리적으로 빠져나가는 방법 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en-US" altLang="ko-KR" b="1" dirty="0" smtClean="0">
                <a:solidFill>
                  <a:prstClr val="black"/>
                </a:solidFill>
              </a:rPr>
              <a:t>break</a:t>
            </a:r>
            <a:r>
              <a:rPr lang="ko-KR" altLang="en-US" b="1" dirty="0" smtClean="0">
                <a:solidFill>
                  <a:prstClr val="black"/>
                </a:solidFill>
              </a:rPr>
              <a:t>문</a:t>
            </a:r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80" y="2576217"/>
            <a:ext cx="1451951" cy="38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87" y="3719391"/>
            <a:ext cx="4732705" cy="295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37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반복문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반복문을</a:t>
            </a:r>
            <a:r>
              <a:rPr lang="ko-KR" altLang="en-US" sz="2200" dirty="0" smtClean="0"/>
              <a:t> 탈출하는 </a:t>
            </a:r>
            <a:r>
              <a:rPr lang="en-US" altLang="ko-KR" sz="2200" dirty="0" smtClean="0"/>
              <a:t>break</a:t>
            </a:r>
            <a:r>
              <a:rPr lang="ko-KR" altLang="en-US" sz="2200" dirty="0" smtClean="0"/>
              <a:t>문 </a:t>
            </a:r>
            <a:endParaRPr lang="en-US" altLang="ko-KR" sz="2200" dirty="0"/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반복문</a:t>
            </a:r>
            <a:r>
              <a:rPr lang="ko-KR" altLang="en-US" dirty="0" smtClean="0">
                <a:solidFill>
                  <a:prstClr val="black"/>
                </a:solidFill>
              </a:rPr>
              <a:t> 안에서 </a:t>
            </a:r>
            <a:r>
              <a:rPr lang="en-US" altLang="ko-KR" dirty="0" smtClean="0">
                <a:solidFill>
                  <a:prstClr val="black"/>
                </a:solidFill>
              </a:rPr>
              <a:t>break</a:t>
            </a:r>
            <a:r>
              <a:rPr lang="ko-KR" altLang="en-US" dirty="0" smtClean="0">
                <a:solidFill>
                  <a:prstClr val="black"/>
                </a:solidFill>
              </a:rPr>
              <a:t>문을 만나면 무조건 </a:t>
            </a:r>
            <a:r>
              <a:rPr lang="ko-KR" altLang="en-US" dirty="0" err="1" smtClean="0">
                <a:solidFill>
                  <a:prstClr val="black"/>
                </a:solidFill>
              </a:rPr>
              <a:t>반복문을</a:t>
            </a:r>
            <a:r>
              <a:rPr lang="ko-KR" altLang="en-US" dirty="0" smtClean="0">
                <a:solidFill>
                  <a:prstClr val="black"/>
                </a:solidFill>
              </a:rPr>
              <a:t> 빠져 나감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for</a:t>
            </a:r>
            <a:r>
              <a:rPr lang="ko-KR" altLang="en-US" dirty="0" smtClean="0">
                <a:solidFill>
                  <a:prstClr val="black"/>
                </a:solidFill>
              </a:rPr>
              <a:t>문이 </a:t>
            </a:r>
            <a:r>
              <a:rPr lang="en-US" altLang="ko-KR" dirty="0" smtClean="0">
                <a:solidFill>
                  <a:prstClr val="black"/>
                </a:solidFill>
              </a:rPr>
              <a:t>100</a:t>
            </a:r>
            <a:r>
              <a:rPr lang="ko-KR" altLang="en-US" dirty="0" smtClean="0">
                <a:solidFill>
                  <a:prstClr val="black"/>
                </a:solidFill>
              </a:rPr>
              <a:t>번 실행되도록 계획되었으나 </a:t>
            </a:r>
            <a:r>
              <a:rPr lang="en-US" altLang="ko-KR" dirty="0" smtClean="0">
                <a:solidFill>
                  <a:prstClr val="black"/>
                </a:solidFill>
              </a:rPr>
              <a:t>break</a:t>
            </a:r>
            <a:r>
              <a:rPr lang="ko-KR" altLang="en-US" dirty="0" smtClean="0">
                <a:solidFill>
                  <a:prstClr val="black"/>
                </a:solidFill>
              </a:rPr>
              <a:t>문을 만나서 한번만 실행되고 종료됨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b</a:t>
            </a:r>
            <a:r>
              <a:rPr lang="en-US" altLang="ko-KR" dirty="0" smtClean="0">
                <a:solidFill>
                  <a:prstClr val="black"/>
                </a:solidFill>
              </a:rPr>
              <a:t>reak</a:t>
            </a:r>
            <a:r>
              <a:rPr lang="ko-KR" altLang="en-US" dirty="0" smtClean="0">
                <a:solidFill>
                  <a:prstClr val="black"/>
                </a:solidFill>
              </a:rPr>
              <a:t>문은 무한루프 또는 </a:t>
            </a:r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문과 함께 사용하는 경우가 일반적임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6" y="2286245"/>
            <a:ext cx="10700287" cy="306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98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리스트의 개념과 생성 방법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하나씩 사용하던 변수를 한 줄로 붙여놓은 것으로 다른 언어의 배열</a:t>
            </a:r>
            <a:r>
              <a:rPr lang="en-US" altLang="ko-KR" dirty="0" smtClean="0">
                <a:solidFill>
                  <a:prstClr val="black"/>
                </a:solidFill>
              </a:rPr>
              <a:t>(Array)</a:t>
            </a:r>
            <a:r>
              <a:rPr lang="ko-KR" altLang="en-US" dirty="0" smtClean="0">
                <a:solidFill>
                  <a:prstClr val="black"/>
                </a:solidFill>
              </a:rPr>
              <a:t>와 비슷한 개념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1" y="2358638"/>
            <a:ext cx="7485065" cy="4235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962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리스트의 생성과 사용법 </a:t>
            </a:r>
            <a:endParaRPr lang="en-US" altLang="ko-KR" sz="2200" dirty="0" smtClean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리스트에 접근하기 위해서는 </a:t>
            </a:r>
            <a:r>
              <a:rPr lang="en-US" altLang="ko-KR" dirty="0" err="1" smtClean="0">
                <a:solidFill>
                  <a:prstClr val="black"/>
                </a:solidFill>
              </a:rPr>
              <a:t>aa</a:t>
            </a:r>
            <a:r>
              <a:rPr lang="en-US" altLang="ko-KR" dirty="0" smtClean="0">
                <a:solidFill>
                  <a:prstClr val="black"/>
                </a:solidFill>
              </a:rPr>
              <a:t>[0] </a:t>
            </a:r>
            <a:r>
              <a:rPr lang="ko-KR" altLang="en-US" dirty="0" smtClean="0">
                <a:solidFill>
                  <a:prstClr val="black"/>
                </a:solidFill>
              </a:rPr>
              <a:t>형식의 첨자로 접근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64" y="1892543"/>
            <a:ext cx="10317736" cy="883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3" y="2888270"/>
            <a:ext cx="10301969" cy="88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64" y="4603017"/>
            <a:ext cx="10317736" cy="12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93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빈 리스트와 리스트의 추가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리스트 추가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b="1" dirty="0" smtClean="0">
                <a:solidFill>
                  <a:prstClr val="black"/>
                </a:solidFill>
              </a:rPr>
              <a:t>리스트이름</a:t>
            </a:r>
            <a:r>
              <a:rPr lang="en-US" altLang="ko-KR" b="1" dirty="0" smtClean="0">
                <a:solidFill>
                  <a:prstClr val="black"/>
                </a:solidFill>
              </a:rPr>
              <a:t>.append(</a:t>
            </a:r>
            <a:r>
              <a:rPr lang="ko-KR" altLang="en-US" b="1" dirty="0" smtClean="0">
                <a:solidFill>
                  <a:prstClr val="black"/>
                </a:solidFill>
              </a:rPr>
              <a:t>값</a:t>
            </a:r>
            <a:r>
              <a:rPr lang="en-US" altLang="ko-KR" b="1" dirty="0" smtClean="0">
                <a:solidFill>
                  <a:prstClr val="black"/>
                </a:solidFill>
              </a:rPr>
              <a:t>)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100</a:t>
            </a:r>
            <a:r>
              <a:rPr lang="ko-KR" altLang="en-US" dirty="0" smtClean="0">
                <a:solidFill>
                  <a:prstClr val="black"/>
                </a:solidFill>
              </a:rPr>
              <a:t>개 크기의 리스트 만들기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52" y="2188917"/>
            <a:ext cx="6411179" cy="159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00" y="4164807"/>
            <a:ext cx="8067309" cy="260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80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 활용 </a:t>
            </a:r>
            <a:endParaRPr lang="en-US" altLang="ko-KR" sz="2200" dirty="0" smtClean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94" y="815242"/>
            <a:ext cx="7527882" cy="4020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7" y="4598010"/>
            <a:ext cx="8590084" cy="217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382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여러 개의 리스트 값 </a:t>
            </a:r>
            <a:r>
              <a:rPr lang="ko-KR" altLang="en-US" sz="2200" dirty="0" smtClean="0"/>
              <a:t>사용하기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ko-KR" altLang="en-US" dirty="0" err="1" smtClean="0">
                <a:solidFill>
                  <a:prstClr val="black"/>
                </a:solidFill>
              </a:rPr>
              <a:t>접근시</a:t>
            </a:r>
            <a:r>
              <a:rPr lang="ko-KR" altLang="en-US" dirty="0" smtClean="0">
                <a:solidFill>
                  <a:prstClr val="black"/>
                </a:solidFill>
              </a:rPr>
              <a:t> 콜론</a:t>
            </a:r>
            <a:r>
              <a:rPr lang="en-US" altLang="ko-KR" dirty="0" smtClean="0">
                <a:solidFill>
                  <a:prstClr val="black"/>
                </a:solidFill>
              </a:rPr>
              <a:t>(:)</a:t>
            </a:r>
            <a:r>
              <a:rPr lang="ko-KR" altLang="en-US" dirty="0" smtClean="0">
                <a:solidFill>
                  <a:prstClr val="black"/>
                </a:solidFill>
              </a:rPr>
              <a:t> 사용해서 범위 지정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b="1" dirty="0" smtClean="0">
                <a:solidFill>
                  <a:prstClr val="black"/>
                </a:solidFill>
              </a:rPr>
              <a:t>리스트이름</a:t>
            </a:r>
            <a:r>
              <a:rPr lang="en-US" altLang="ko-KR" b="1" dirty="0" smtClean="0">
                <a:solidFill>
                  <a:prstClr val="black"/>
                </a:solidFill>
              </a:rPr>
              <a:t>[</a:t>
            </a:r>
            <a:r>
              <a:rPr lang="ko-KR" altLang="en-US" b="1" dirty="0" smtClean="0">
                <a:solidFill>
                  <a:prstClr val="black"/>
                </a:solidFill>
              </a:rPr>
              <a:t>시작</a:t>
            </a:r>
            <a:r>
              <a:rPr lang="en-US" altLang="ko-KR" b="1" dirty="0" smtClean="0">
                <a:solidFill>
                  <a:prstClr val="black"/>
                </a:solidFill>
              </a:rPr>
              <a:t>:</a:t>
            </a:r>
            <a:r>
              <a:rPr lang="ko-KR" altLang="en-US" b="1" dirty="0" smtClean="0">
                <a:solidFill>
                  <a:prstClr val="black"/>
                </a:solidFill>
              </a:rPr>
              <a:t>끝</a:t>
            </a:r>
            <a:r>
              <a:rPr lang="en-US" altLang="ko-KR" b="1" dirty="0" smtClean="0">
                <a:solidFill>
                  <a:prstClr val="black"/>
                </a:solidFill>
              </a:rPr>
              <a:t>+1]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27" y="2324100"/>
            <a:ext cx="10301257" cy="259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62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 조작 함수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36" y="1798817"/>
            <a:ext cx="8405811" cy="484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48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 smtClean="0">
                <a:cs typeface="+mj-cs"/>
              </a:rPr>
              <a:t>CHAPTER </a:t>
            </a:r>
            <a:r>
              <a:rPr lang="en-US" altLang="ko-KR" sz="3600" b="1" dirty="0"/>
              <a:t>15 </a:t>
            </a:r>
            <a:r>
              <a:rPr lang="ko-KR" altLang="en-US" sz="3600" b="1" dirty="0" err="1"/>
              <a:t>파이썬과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MySQL</a:t>
            </a:r>
            <a:r>
              <a:rPr lang="ko-KR" altLang="en-US" sz="3600" b="1" dirty="0"/>
              <a:t> 응용 프로그래밍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9287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개발 환경 구축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기본 프로그래밍을 학습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MySQL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파이썬을</a:t>
            </a:r>
            <a:r>
              <a:rPr lang="ko-KR" altLang="en-US" sz="1600" dirty="0" smtClean="0"/>
              <a:t> 연동하는 방법을 알아본다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 조작 </a:t>
            </a:r>
            <a:r>
              <a:rPr lang="ko-KR" altLang="en-US" sz="2200" dirty="0" smtClean="0"/>
              <a:t>함수 활용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84" y="1906100"/>
            <a:ext cx="9321184" cy="454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688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 조작 </a:t>
            </a:r>
            <a:r>
              <a:rPr lang="ko-KR" altLang="en-US" sz="2200" dirty="0" smtClean="0"/>
              <a:t>함수 활용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786792"/>
            <a:ext cx="9215315" cy="470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242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리스트 조작 </a:t>
            </a:r>
            <a:r>
              <a:rPr lang="ko-KR" altLang="en-US" sz="2200" dirty="0" smtClean="0"/>
              <a:t>함수 활용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58" y="1781907"/>
            <a:ext cx="10209165" cy="463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456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2</a:t>
            </a:r>
            <a:r>
              <a:rPr lang="ko-KR" altLang="en-US" sz="2200" dirty="0" smtClean="0"/>
              <a:t>차원 리스트의 기본 개념 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차원 리스트를 여러 개 연결한 것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259621"/>
            <a:ext cx="8980854" cy="134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30" y="3822360"/>
            <a:ext cx="7110413" cy="28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391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리스트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2</a:t>
            </a:r>
            <a:r>
              <a:rPr lang="ko-KR" altLang="en-US" sz="2200" dirty="0" smtClean="0"/>
              <a:t>차원 </a:t>
            </a:r>
            <a:r>
              <a:rPr lang="ko-KR" altLang="en-US" sz="2200" dirty="0" smtClean="0"/>
              <a:t>리스트 활용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97" y="703104"/>
            <a:ext cx="7626226" cy="426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46" y="4986440"/>
            <a:ext cx="8710613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176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문자열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문자열 기본 </a:t>
            </a:r>
            <a:endParaRPr lang="en-US" altLang="ko-KR" sz="2200" dirty="0" smtClean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29" y="1979977"/>
            <a:ext cx="9799736" cy="382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531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문자열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문자열 기본 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문자열 연결 </a:t>
            </a:r>
            <a:r>
              <a:rPr lang="en-US" altLang="ko-KR" dirty="0" smtClean="0">
                <a:solidFill>
                  <a:prstClr val="black"/>
                </a:solidFill>
              </a:rPr>
              <a:t>: (+) </a:t>
            </a:r>
            <a:r>
              <a:rPr lang="ko-KR" altLang="en-US" dirty="0" smtClean="0">
                <a:solidFill>
                  <a:prstClr val="black"/>
                </a:solidFill>
              </a:rPr>
              <a:t>사용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문자열 </a:t>
            </a:r>
            <a:r>
              <a:rPr lang="ko-KR" altLang="en-US" dirty="0" smtClean="0">
                <a:solidFill>
                  <a:prstClr val="black"/>
                </a:solidFill>
              </a:rPr>
              <a:t>반복 </a:t>
            </a:r>
            <a:r>
              <a:rPr lang="en-US" altLang="ko-KR" dirty="0" smtClean="0">
                <a:solidFill>
                  <a:prstClr val="black"/>
                </a:solidFill>
              </a:rPr>
              <a:t>: (*) </a:t>
            </a:r>
            <a:r>
              <a:rPr lang="ko-KR" altLang="en-US" dirty="0" smtClean="0">
                <a:solidFill>
                  <a:prstClr val="black"/>
                </a:solidFill>
              </a:rPr>
              <a:t>사용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4" y="2335214"/>
            <a:ext cx="10558513" cy="374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946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문자열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문자열 기본 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문자열 </a:t>
            </a:r>
            <a:r>
              <a:rPr lang="ko-KR" altLang="en-US" dirty="0" smtClean="0">
                <a:solidFill>
                  <a:prstClr val="black"/>
                </a:solidFill>
              </a:rPr>
              <a:t>길이 파악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en-US" altLang="ko-KR" dirty="0" err="1" smtClean="0">
                <a:solidFill>
                  <a:prstClr val="black"/>
                </a:solidFill>
              </a:rPr>
              <a:t>len</a:t>
            </a:r>
            <a:r>
              <a:rPr lang="en-US" altLang="ko-KR" dirty="0" smtClean="0">
                <a:solidFill>
                  <a:prstClr val="black"/>
                </a:solidFill>
              </a:rPr>
              <a:t>() </a:t>
            </a:r>
            <a:r>
              <a:rPr lang="ko-KR" altLang="en-US" dirty="0" smtClean="0">
                <a:solidFill>
                  <a:prstClr val="black"/>
                </a:solidFill>
              </a:rPr>
              <a:t>함수 사용</a:t>
            </a:r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7" y="2319338"/>
            <a:ext cx="11463542" cy="290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408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문자열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문자열 찾기 함수</a:t>
            </a:r>
            <a:r>
              <a:rPr lang="en-US" altLang="ko-KR" sz="2200" dirty="0"/>
              <a:t>: count(), find(), </a:t>
            </a:r>
            <a:r>
              <a:rPr lang="en-US" altLang="ko-KR" sz="2200" dirty="0" err="1"/>
              <a:t>rfind</a:t>
            </a:r>
            <a:r>
              <a:rPr lang="en-US" altLang="ko-KR" sz="2200" dirty="0"/>
              <a:t>(), index(), </a:t>
            </a:r>
            <a:r>
              <a:rPr lang="en-US" altLang="ko-KR" sz="2200" dirty="0" err="1"/>
              <a:t>rindex</a:t>
            </a:r>
            <a:r>
              <a:rPr lang="en-US" altLang="ko-KR" sz="2200" dirty="0" smtClean="0"/>
              <a:t>()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65" y="1939315"/>
            <a:ext cx="9942193" cy="214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06" y="4088423"/>
            <a:ext cx="9875884" cy="218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17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문자열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문자열 분리</a:t>
            </a:r>
            <a:r>
              <a:rPr lang="en-US" altLang="ko-KR" sz="2200" dirty="0"/>
              <a:t>, </a:t>
            </a:r>
            <a:r>
              <a:rPr lang="ko-KR" altLang="en-US" sz="2200" dirty="0"/>
              <a:t>결합</a:t>
            </a:r>
            <a:r>
              <a:rPr lang="en-US" altLang="ko-KR" sz="2200" dirty="0"/>
              <a:t>: split(), </a:t>
            </a:r>
            <a:r>
              <a:rPr lang="en-US" altLang="ko-KR" sz="2200" dirty="0" err="1"/>
              <a:t>splitlines</a:t>
            </a:r>
            <a:r>
              <a:rPr lang="en-US" altLang="ko-KR" sz="2200" dirty="0"/>
              <a:t>(), join</a:t>
            </a:r>
            <a:r>
              <a:rPr lang="en-US" altLang="ko-KR" sz="2200" dirty="0" smtClean="0"/>
              <a:t>()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48" y="1873249"/>
            <a:ext cx="8722864" cy="276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48" y="4665046"/>
            <a:ext cx="8722864" cy="186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27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소개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파이썬</a:t>
            </a:r>
            <a:r>
              <a:rPr lang="en-US" altLang="ko-KR" sz="2200" dirty="0" smtClean="0"/>
              <a:t>(Python)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귀도 </a:t>
            </a:r>
            <a:r>
              <a:rPr lang="ko-KR" altLang="en-US" dirty="0">
                <a:solidFill>
                  <a:prstClr val="black"/>
                </a:solidFill>
              </a:rPr>
              <a:t>반 </a:t>
            </a:r>
            <a:r>
              <a:rPr lang="ko-KR" altLang="en-US" dirty="0" err="1" smtClean="0">
                <a:solidFill>
                  <a:prstClr val="black"/>
                </a:solidFill>
              </a:rPr>
              <a:t>로썸이라는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프로그래머가 </a:t>
            </a:r>
            <a:r>
              <a:rPr lang="en-US" altLang="ko-KR" dirty="0">
                <a:solidFill>
                  <a:prstClr val="black"/>
                </a:solidFill>
              </a:rPr>
              <a:t>C </a:t>
            </a:r>
            <a:r>
              <a:rPr lang="ko-KR" altLang="en-US" dirty="0">
                <a:solidFill>
                  <a:prstClr val="black"/>
                </a:solidFill>
              </a:rPr>
              <a:t>언어로 제작했으며</a:t>
            </a:r>
            <a:r>
              <a:rPr lang="en-US" altLang="ko-KR" dirty="0">
                <a:solidFill>
                  <a:prstClr val="black"/>
                </a:solidFill>
              </a:rPr>
              <a:t>, 1991</a:t>
            </a:r>
            <a:r>
              <a:rPr lang="ko-KR" altLang="en-US" dirty="0">
                <a:solidFill>
                  <a:prstClr val="black"/>
                </a:solidFill>
              </a:rPr>
              <a:t>년도에 </a:t>
            </a:r>
            <a:r>
              <a:rPr lang="ko-KR" altLang="en-US" dirty="0" smtClean="0">
                <a:solidFill>
                  <a:prstClr val="black"/>
                </a:solidFill>
              </a:rPr>
              <a:t>공식적으로 발표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>
                <a:solidFill>
                  <a:prstClr val="black"/>
                </a:solidFill>
              </a:rPr>
              <a:t>파이썬의</a:t>
            </a:r>
            <a:r>
              <a:rPr lang="ko-KR" altLang="en-US" sz="2200" dirty="0" smtClean="0">
                <a:solidFill>
                  <a:prstClr val="black"/>
                </a:solidFill>
              </a:rPr>
              <a:t> 장점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완전 무료로 강력한 기능을 사용할 수 </a:t>
            </a:r>
            <a:r>
              <a:rPr lang="ko-KR" altLang="en-US" dirty="0" smtClean="0">
                <a:solidFill>
                  <a:prstClr val="black"/>
                </a:solidFill>
              </a:rPr>
              <a:t>있음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읽기 </a:t>
            </a:r>
            <a:r>
              <a:rPr lang="ko-KR" altLang="en-US" dirty="0">
                <a:solidFill>
                  <a:prstClr val="black"/>
                </a:solidFill>
              </a:rPr>
              <a:t>쉽고 사용하기 </a:t>
            </a:r>
            <a:r>
              <a:rPr lang="ko-KR" altLang="en-US" dirty="0" smtClean="0">
                <a:solidFill>
                  <a:prstClr val="black"/>
                </a:solidFill>
              </a:rPr>
              <a:t>쉬</a:t>
            </a:r>
            <a:r>
              <a:rPr lang="ko-KR" altLang="en-US" dirty="0">
                <a:solidFill>
                  <a:prstClr val="black"/>
                </a:solidFill>
              </a:rPr>
              <a:t>움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사물인터넷과 </a:t>
            </a:r>
            <a:r>
              <a:rPr lang="ko-KR" altLang="en-US" dirty="0">
                <a:solidFill>
                  <a:prstClr val="black"/>
                </a:solidFill>
              </a:rPr>
              <a:t>잘 </a:t>
            </a:r>
            <a:r>
              <a:rPr lang="ko-KR" altLang="en-US" dirty="0" smtClean="0">
                <a:solidFill>
                  <a:prstClr val="black"/>
                </a:solidFill>
              </a:rPr>
              <a:t>연동됨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다양하고 </a:t>
            </a:r>
            <a:r>
              <a:rPr lang="ko-KR" altLang="en-US" dirty="0">
                <a:solidFill>
                  <a:prstClr val="black"/>
                </a:solidFill>
              </a:rPr>
              <a:t>강력한 외부 라이브러리들이 많이 </a:t>
            </a:r>
            <a:r>
              <a:rPr lang="ko-KR" altLang="en-US" dirty="0" smtClean="0">
                <a:solidFill>
                  <a:prstClr val="black"/>
                </a:solidFill>
              </a:rPr>
              <a:t>있음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강력한 </a:t>
            </a:r>
            <a:r>
              <a:rPr lang="ko-KR" altLang="en-US" dirty="0">
                <a:solidFill>
                  <a:prstClr val="black"/>
                </a:solidFill>
              </a:rPr>
              <a:t>웹 프레임워크를 사용할 </a:t>
            </a:r>
            <a:r>
              <a:rPr lang="ko-KR" altLang="en-US" dirty="0" smtClean="0">
                <a:solidFill>
                  <a:prstClr val="black"/>
                </a:solidFill>
              </a:rPr>
              <a:t>수 있</a:t>
            </a:r>
            <a:r>
              <a:rPr lang="ko-KR" altLang="en-US" dirty="0">
                <a:solidFill>
                  <a:prstClr val="black"/>
                </a:solidFill>
              </a:rPr>
              <a:t>음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73856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함수</a:t>
            </a:r>
            <a:r>
              <a:rPr lang="en-US" altLang="ko-KR" sz="2200" dirty="0" smtClean="0"/>
              <a:t>(Function)</a:t>
            </a:r>
            <a:r>
              <a:rPr lang="ko-KR" altLang="en-US" sz="2200" dirty="0" smtClean="0"/>
              <a:t>의 개념 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‘</a:t>
            </a:r>
            <a:r>
              <a:rPr lang="ko-KR" altLang="en-US" dirty="0" smtClean="0">
                <a:solidFill>
                  <a:prstClr val="black"/>
                </a:solidFill>
              </a:rPr>
              <a:t>무엇</a:t>
            </a:r>
            <a:r>
              <a:rPr lang="en-US" altLang="ko-KR" dirty="0" smtClean="0">
                <a:solidFill>
                  <a:prstClr val="black"/>
                </a:solidFill>
              </a:rPr>
              <a:t>’</a:t>
            </a:r>
            <a:r>
              <a:rPr lang="ko-KR" altLang="en-US" dirty="0" smtClean="0">
                <a:solidFill>
                  <a:prstClr val="black"/>
                </a:solidFill>
              </a:rPr>
              <a:t>을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넣으면 </a:t>
            </a:r>
            <a:r>
              <a:rPr lang="en-US" altLang="ko-KR" dirty="0" smtClean="0">
                <a:solidFill>
                  <a:prstClr val="black"/>
                </a:solidFill>
              </a:rPr>
              <a:t>‘</a:t>
            </a:r>
            <a:r>
              <a:rPr lang="ko-KR" altLang="en-US" dirty="0" smtClean="0">
                <a:solidFill>
                  <a:prstClr val="black"/>
                </a:solidFill>
              </a:rPr>
              <a:t>어떤 것</a:t>
            </a:r>
            <a:r>
              <a:rPr lang="en-US" altLang="ko-KR" dirty="0" smtClean="0">
                <a:solidFill>
                  <a:prstClr val="black"/>
                </a:solidFill>
              </a:rPr>
              <a:t>’</a:t>
            </a:r>
            <a:r>
              <a:rPr lang="ko-KR" altLang="en-US" dirty="0" smtClean="0">
                <a:solidFill>
                  <a:prstClr val="black"/>
                </a:solidFill>
              </a:rPr>
              <a:t>을 돌려주는 블랙박스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Print(“</a:t>
            </a:r>
            <a:r>
              <a:rPr lang="ko-KR" altLang="en-US" dirty="0" smtClean="0">
                <a:solidFill>
                  <a:prstClr val="black"/>
                </a:solidFill>
              </a:rPr>
              <a:t>이것이 </a:t>
            </a:r>
            <a:r>
              <a:rPr lang="en-US" altLang="ko-KR" dirty="0" smtClean="0">
                <a:solidFill>
                  <a:prstClr val="black"/>
                </a:solidFill>
              </a:rPr>
              <a:t>MySQL</a:t>
            </a:r>
            <a:r>
              <a:rPr lang="ko-KR" altLang="en-US" dirty="0" smtClean="0">
                <a:solidFill>
                  <a:prstClr val="black"/>
                </a:solidFill>
              </a:rPr>
              <a:t>이다</a:t>
            </a:r>
            <a:r>
              <a:rPr lang="en-US" altLang="ko-KR" dirty="0" smtClean="0">
                <a:solidFill>
                  <a:prstClr val="black"/>
                </a:solidFill>
              </a:rPr>
              <a:t>”) </a:t>
            </a: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print() </a:t>
            </a:r>
            <a:r>
              <a:rPr lang="ko-KR" altLang="en-US" dirty="0">
                <a:solidFill>
                  <a:prstClr val="black"/>
                </a:solidFill>
              </a:rPr>
              <a:t>함수에 ‘무엇’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이것 이 </a:t>
            </a:r>
            <a:r>
              <a:rPr lang="en-US" altLang="ko-KR" dirty="0">
                <a:solidFill>
                  <a:prstClr val="black"/>
                </a:solidFill>
              </a:rPr>
              <a:t>MySQL</a:t>
            </a:r>
            <a:r>
              <a:rPr lang="ko-KR" altLang="en-US" dirty="0">
                <a:solidFill>
                  <a:prstClr val="black"/>
                </a:solidFill>
              </a:rPr>
              <a:t>이다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만 넣었을 뿐인데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우리가 알지 못하는 곳에서 여러 과정을 거친 뒤 ‘어떤 일’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화면 에 글자 출력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이 </a:t>
            </a:r>
            <a:r>
              <a:rPr lang="ko-KR" altLang="en-US" dirty="0" smtClean="0">
                <a:solidFill>
                  <a:prstClr val="black"/>
                </a:solidFill>
              </a:rPr>
              <a:t>일어남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함수의 모양과 활용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1" y="3565686"/>
            <a:ext cx="4640875" cy="322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5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함수</a:t>
            </a:r>
            <a:r>
              <a:rPr lang="en-US" altLang="ko-KR" sz="2200" dirty="0" smtClean="0"/>
              <a:t>(Function)</a:t>
            </a:r>
            <a:r>
              <a:rPr lang="ko-KR" altLang="en-US" sz="2200" dirty="0" smtClean="0"/>
              <a:t>의 개념 </a:t>
            </a:r>
            <a:endParaRPr lang="en-US" altLang="ko-KR" sz="2200" dirty="0" smtClean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82" y="1791798"/>
            <a:ext cx="7690096" cy="375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93" y="5581894"/>
            <a:ext cx="8718550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914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지역변수와 전역변수의 이해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지역변수 </a:t>
            </a:r>
            <a:r>
              <a:rPr lang="en-US" altLang="ko-KR" dirty="0" smtClean="0">
                <a:solidFill>
                  <a:prstClr val="black"/>
                </a:solidFill>
              </a:rPr>
              <a:t>: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한정된 </a:t>
            </a:r>
            <a:r>
              <a:rPr lang="ko-KR" altLang="en-US" dirty="0" smtClean="0">
                <a:solidFill>
                  <a:prstClr val="black"/>
                </a:solidFill>
              </a:rPr>
              <a:t>지역</a:t>
            </a:r>
            <a:r>
              <a:rPr lang="en-US" altLang="ko-KR" dirty="0" smtClean="0">
                <a:solidFill>
                  <a:prstClr val="black"/>
                </a:solidFill>
              </a:rPr>
              <a:t>(local)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ko-KR" altLang="en-US" dirty="0">
                <a:solidFill>
                  <a:prstClr val="black"/>
                </a:solidFill>
              </a:rPr>
              <a:t>사용되는 </a:t>
            </a:r>
            <a:r>
              <a:rPr lang="ko-KR" altLang="en-US" dirty="0" smtClean="0">
                <a:solidFill>
                  <a:prstClr val="black"/>
                </a:solidFill>
              </a:rPr>
              <a:t>변수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전역변수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프로그램 전체</a:t>
            </a:r>
            <a:r>
              <a:rPr lang="en-US" altLang="ko-KR" dirty="0" smtClean="0">
                <a:solidFill>
                  <a:prstClr val="black"/>
                </a:solidFill>
              </a:rPr>
              <a:t>(global)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ko-KR" altLang="en-US" dirty="0">
                <a:solidFill>
                  <a:prstClr val="black"/>
                </a:solidFill>
              </a:rPr>
              <a:t>사용되는 </a:t>
            </a:r>
            <a:r>
              <a:rPr lang="ko-KR" altLang="en-US" dirty="0" smtClean="0">
                <a:solidFill>
                  <a:prstClr val="black"/>
                </a:solidFill>
              </a:rPr>
              <a:t>변수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801450"/>
            <a:ext cx="7934686" cy="38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334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지역변수와 전역변수의 이해 </a:t>
            </a:r>
            <a:endParaRPr lang="en-US" altLang="ko-KR" sz="2200" dirty="0" smtClean="0"/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53" y="1760942"/>
            <a:ext cx="6431939" cy="358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174" y="5404581"/>
            <a:ext cx="8170496" cy="121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851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g</a:t>
            </a:r>
            <a:r>
              <a:rPr lang="en-US" altLang="ko-KR" sz="2200" dirty="0" smtClean="0"/>
              <a:t>lobal </a:t>
            </a:r>
            <a:r>
              <a:rPr lang="ko-KR" altLang="en-US" sz="2200" dirty="0" err="1" smtClean="0"/>
              <a:t>예약어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함수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안에서 사용되는 변수를 전역변수로 사용하고 </a:t>
            </a:r>
            <a:r>
              <a:rPr lang="ko-KR" altLang="en-US" dirty="0" err="1" smtClean="0">
                <a:solidFill>
                  <a:prstClr val="black"/>
                </a:solidFill>
              </a:rPr>
              <a:t>싶을때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global </a:t>
            </a:r>
            <a:r>
              <a:rPr lang="ko-KR" altLang="en-US" dirty="0" smtClean="0">
                <a:solidFill>
                  <a:prstClr val="black"/>
                </a:solidFill>
              </a:rPr>
              <a:t>예약어로 전역변수를 명시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4" y="2253313"/>
            <a:ext cx="6854247" cy="405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79" y="5635870"/>
            <a:ext cx="7714767" cy="113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641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반환값이</a:t>
            </a:r>
            <a:r>
              <a:rPr lang="ko-KR" altLang="en-US" sz="2200" dirty="0" smtClean="0"/>
              <a:t> 여러 개일 경우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일반적으로 함수는 </a:t>
            </a:r>
            <a:r>
              <a:rPr lang="ko-KR" altLang="en-US" dirty="0" err="1" smtClean="0">
                <a:solidFill>
                  <a:prstClr val="black"/>
                </a:solidFill>
              </a:rPr>
              <a:t>반환값을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개만 돌려줌</a:t>
            </a:r>
            <a:r>
              <a:rPr lang="en-US" altLang="ko-KR" dirty="0" smtClean="0">
                <a:solidFill>
                  <a:prstClr val="black"/>
                </a:solidFill>
              </a:rPr>
              <a:t>(2</a:t>
            </a:r>
            <a:r>
              <a:rPr lang="ko-KR" altLang="en-US" dirty="0" smtClean="0">
                <a:solidFill>
                  <a:prstClr val="black"/>
                </a:solidFill>
              </a:rPr>
              <a:t>개 이상 반환할 수 없음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 smtClean="0">
                <a:solidFill>
                  <a:prstClr val="black"/>
                </a:solidFill>
              </a:rPr>
              <a:t>개 이상 반환하고 </a:t>
            </a:r>
            <a:r>
              <a:rPr lang="ko-KR" altLang="en-US" dirty="0" err="1" smtClean="0">
                <a:solidFill>
                  <a:prstClr val="black"/>
                </a:solidFill>
              </a:rPr>
              <a:t>싶을때는</a:t>
            </a:r>
            <a:r>
              <a:rPr lang="ko-KR" altLang="en-US" dirty="0" smtClean="0">
                <a:solidFill>
                  <a:prstClr val="black"/>
                </a:solidFill>
              </a:rPr>
              <a:t> 리스트를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7" y="2651477"/>
            <a:ext cx="7783329" cy="40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725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함</a:t>
            </a:r>
            <a:r>
              <a:rPr lang="ko-KR" altLang="en-US" sz="2200" b="1" dirty="0"/>
              <a:t>수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반환값이</a:t>
            </a:r>
            <a:r>
              <a:rPr lang="ko-KR" altLang="en-US" sz="2200" dirty="0" smtClean="0"/>
              <a:t> 여러 개일 경우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23" y="2120654"/>
            <a:ext cx="10193453" cy="348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803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기본 윈도 창의 </a:t>
            </a:r>
            <a:r>
              <a:rPr lang="ko-KR" altLang="en-US" sz="2200" dirty="0" smtClean="0"/>
              <a:t>구성 </a:t>
            </a:r>
            <a:endParaRPr lang="en-US" altLang="ko-KR" sz="2200" dirty="0" smtClean="0"/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4" y="1909029"/>
            <a:ext cx="8433974" cy="305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779" y="1909030"/>
            <a:ext cx="2782521" cy="346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165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기본 윈도 창의 </a:t>
            </a:r>
            <a:r>
              <a:rPr lang="ko-KR" altLang="en-US" sz="2200" dirty="0" smtClean="0"/>
              <a:t>구성 </a:t>
            </a:r>
            <a:endParaRPr lang="en-US" altLang="ko-KR" sz="2200" dirty="0" smtClean="0"/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3" y="1802667"/>
            <a:ext cx="9578014" cy="381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94" y="4087628"/>
            <a:ext cx="5331122" cy="234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910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라벨</a:t>
            </a:r>
            <a:r>
              <a:rPr lang="en-US" altLang="ko-KR" sz="2200" dirty="0" smtClean="0"/>
              <a:t>(Label, </a:t>
            </a:r>
            <a:r>
              <a:rPr lang="ko-KR" altLang="en-US" sz="2200" dirty="0" smtClean="0"/>
              <a:t>레이블</a:t>
            </a:r>
            <a:r>
              <a:rPr lang="en-US" altLang="ko-KR" sz="2200" dirty="0" smtClean="0"/>
              <a:t>)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문자를 표현할 수 있는 </a:t>
            </a:r>
            <a:r>
              <a:rPr lang="ko-KR" altLang="en-US" dirty="0" err="1" smtClean="0">
                <a:solidFill>
                  <a:prstClr val="black"/>
                </a:solidFill>
              </a:rPr>
              <a:t>위젯</a:t>
            </a:r>
            <a:r>
              <a:rPr lang="en-US" altLang="ko-KR" dirty="0" smtClean="0">
                <a:solidFill>
                  <a:prstClr val="black"/>
                </a:solidFill>
              </a:rPr>
              <a:t>(Widget)</a:t>
            </a:r>
          </a:p>
          <a:p>
            <a:pPr lvl="1"/>
            <a:r>
              <a:rPr lang="en-US" altLang="ko-KR" b="1" dirty="0" smtClean="0">
                <a:solidFill>
                  <a:prstClr val="black"/>
                </a:solidFill>
              </a:rPr>
              <a:t>Label(</a:t>
            </a:r>
            <a:r>
              <a:rPr lang="ko-KR" altLang="en-US" b="1" dirty="0" smtClean="0">
                <a:solidFill>
                  <a:prstClr val="black"/>
                </a:solidFill>
              </a:rPr>
              <a:t>부모윈도</a:t>
            </a:r>
            <a:r>
              <a:rPr lang="en-US" altLang="ko-KR" b="1" dirty="0" smtClean="0">
                <a:solidFill>
                  <a:prstClr val="black"/>
                </a:solidFill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</a:rPr>
              <a:t>옵션 </a:t>
            </a:r>
            <a:r>
              <a:rPr lang="en-US" altLang="ko-KR" b="1" dirty="0" smtClean="0">
                <a:solidFill>
                  <a:prstClr val="black"/>
                </a:solidFill>
              </a:rPr>
              <a:t>…)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02" y="2579931"/>
            <a:ext cx="7561751" cy="399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06" y="3058502"/>
            <a:ext cx="2177317" cy="282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80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소개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파이썬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버전</a:t>
            </a:r>
            <a:endParaRPr lang="en-US" altLang="ko-KR" sz="2200" dirty="0" smtClean="0"/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파이썬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3.7.4 </a:t>
            </a:r>
            <a:r>
              <a:rPr lang="ko-KR" altLang="en-US" dirty="0" smtClean="0">
                <a:solidFill>
                  <a:prstClr val="black"/>
                </a:solidFill>
              </a:rPr>
              <a:t>사용</a:t>
            </a:r>
            <a:r>
              <a:rPr lang="en-US" altLang="ko-KR" dirty="0" smtClean="0">
                <a:solidFill>
                  <a:prstClr val="black"/>
                </a:solidFill>
              </a:rPr>
              <a:t>(3.x </a:t>
            </a:r>
            <a:r>
              <a:rPr lang="ko-KR" altLang="en-US" dirty="0" smtClean="0">
                <a:solidFill>
                  <a:prstClr val="black"/>
                </a:solidFill>
              </a:rPr>
              <a:t>버전 이상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pPr lvl="1"/>
            <a:r>
              <a:rPr lang="en-US" altLang="ko-KR" dirty="0" err="1" smtClean="0">
                <a:solidFill>
                  <a:prstClr val="black"/>
                </a:solidFill>
              </a:rPr>
              <a:t>PyMySQL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파이썬과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MySQL</a:t>
            </a:r>
            <a:r>
              <a:rPr lang="ko-KR" altLang="en-US" dirty="0" smtClean="0">
                <a:solidFill>
                  <a:prstClr val="black"/>
                </a:solidFill>
              </a:rPr>
              <a:t>을 연결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331" y="2664557"/>
            <a:ext cx="8993796" cy="368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06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버튼</a:t>
            </a:r>
            <a:r>
              <a:rPr lang="en-US" altLang="ko-KR" sz="2200" dirty="0" smtClean="0"/>
              <a:t>(Button)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마우스로 </a:t>
            </a:r>
            <a:r>
              <a:rPr lang="ko-KR" altLang="en-US" dirty="0" smtClean="0">
                <a:solidFill>
                  <a:prstClr val="black"/>
                </a:solidFill>
              </a:rPr>
              <a:t>클릭하면 </a:t>
            </a:r>
            <a:r>
              <a:rPr lang="ko-KR" altLang="en-US" dirty="0" smtClean="0">
                <a:solidFill>
                  <a:prstClr val="black"/>
                </a:solidFill>
              </a:rPr>
              <a:t>눌리는 효과와 함께 </a:t>
            </a:r>
            <a:r>
              <a:rPr lang="ko-KR" altLang="en-US" dirty="0" smtClean="0">
                <a:solidFill>
                  <a:prstClr val="black"/>
                </a:solidFill>
              </a:rPr>
              <a:t>지정한 </a:t>
            </a:r>
            <a:r>
              <a:rPr lang="ko-KR" altLang="en-US" dirty="0" smtClean="0">
                <a:solidFill>
                  <a:prstClr val="black"/>
                </a:solidFill>
              </a:rPr>
              <a:t>작업이 실행되도록 </a:t>
            </a:r>
            <a:r>
              <a:rPr lang="ko-KR" altLang="en-US" dirty="0" smtClean="0">
                <a:solidFill>
                  <a:prstClr val="black"/>
                </a:solidFill>
              </a:rPr>
              <a:t>사용되는 </a:t>
            </a:r>
            <a:r>
              <a:rPr lang="ko-KR" altLang="en-US" dirty="0" err="1" smtClean="0">
                <a:solidFill>
                  <a:prstClr val="black"/>
                </a:solidFill>
              </a:rPr>
              <a:t>위젯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19" y="2190685"/>
            <a:ext cx="8153766" cy="458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38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버튼</a:t>
            </a:r>
            <a:r>
              <a:rPr lang="en-US" altLang="ko-KR" sz="2200" dirty="0" smtClean="0"/>
              <a:t>(Button)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마우스로 클릭하면 눌리는 효과와 함께 지정한 작업이 실행되도록 사용되는 </a:t>
            </a:r>
            <a:r>
              <a:rPr lang="ko-KR" altLang="en-US" dirty="0" err="1">
                <a:solidFill>
                  <a:prstClr val="black"/>
                </a:solidFill>
              </a:rPr>
              <a:t>위젯</a:t>
            </a:r>
            <a:endParaRPr lang="ko-KR" altLang="en-US" dirty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71" y="2429239"/>
            <a:ext cx="6215430" cy="362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2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</a:t>
            </a:r>
            <a:r>
              <a:rPr lang="ko-KR" altLang="en-US" sz="2200" b="1" dirty="0" smtClean="0"/>
              <a:t>프로그래밍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>
                <a:solidFill>
                  <a:prstClr val="black"/>
                </a:solidFill>
              </a:rPr>
              <a:t>위젯의</a:t>
            </a:r>
            <a:r>
              <a:rPr lang="ko-KR" altLang="en-US" sz="2200" dirty="0" smtClean="0">
                <a:solidFill>
                  <a:prstClr val="black"/>
                </a:solidFill>
              </a:rPr>
              <a:t> 정렬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p</a:t>
            </a:r>
            <a:r>
              <a:rPr lang="en-US" altLang="ko-KR" dirty="0" smtClean="0">
                <a:solidFill>
                  <a:prstClr val="black"/>
                </a:solidFill>
              </a:rPr>
              <a:t>ack() </a:t>
            </a:r>
            <a:r>
              <a:rPr lang="ko-KR" altLang="en-US" dirty="0" smtClean="0">
                <a:solidFill>
                  <a:prstClr val="black"/>
                </a:solidFill>
              </a:rPr>
              <a:t>함수의 옵션 중에 수평 정렬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s</a:t>
            </a:r>
            <a:r>
              <a:rPr lang="en-US" altLang="ko-KR" dirty="0" smtClean="0">
                <a:solidFill>
                  <a:prstClr val="black"/>
                </a:solidFill>
              </a:rPr>
              <a:t>ide </a:t>
            </a:r>
            <a:r>
              <a:rPr lang="en-US" altLang="ko-KR" dirty="0" smtClean="0">
                <a:solidFill>
                  <a:prstClr val="black"/>
                </a:solidFill>
              </a:rPr>
              <a:t>= LEFT, RIGHT 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3" y="2588592"/>
            <a:ext cx="7989032" cy="390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18" y="5246471"/>
            <a:ext cx="2465450" cy="141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378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</a:t>
            </a:r>
            <a:r>
              <a:rPr lang="ko-KR" altLang="en-US" sz="2200" b="1" dirty="0" smtClean="0"/>
              <a:t>프로그래밍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프레임</a:t>
            </a:r>
            <a:r>
              <a:rPr lang="en-US" altLang="ko-KR" sz="2200" dirty="0" smtClean="0">
                <a:solidFill>
                  <a:prstClr val="black"/>
                </a:solidFill>
              </a:rPr>
              <a:t>, </a:t>
            </a:r>
            <a:r>
              <a:rPr lang="ko-KR" altLang="en-US" sz="2200" dirty="0" err="1" smtClean="0">
                <a:solidFill>
                  <a:prstClr val="black"/>
                </a:solidFill>
              </a:rPr>
              <a:t>엔트리</a:t>
            </a:r>
            <a:r>
              <a:rPr lang="en-US" altLang="ko-KR" sz="2200" dirty="0" smtClean="0">
                <a:solidFill>
                  <a:prstClr val="black"/>
                </a:solidFill>
              </a:rPr>
              <a:t>, </a:t>
            </a:r>
            <a:r>
              <a:rPr lang="ko-KR" altLang="en-US" sz="2200" dirty="0" smtClean="0">
                <a:solidFill>
                  <a:prstClr val="black"/>
                </a:solidFill>
              </a:rPr>
              <a:t>리스트박스</a:t>
            </a:r>
            <a:endParaRPr lang="en-US" altLang="ko-KR" sz="2200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프레임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화면의 구역 나눌 때 사용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엔트리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입력 상자 표현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리스트박스 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목록 표현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7" y="2989386"/>
            <a:ext cx="8763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716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</a:t>
            </a:r>
            <a:r>
              <a:rPr lang="ko-KR" altLang="en-US" sz="2200" b="1" dirty="0" smtClean="0"/>
              <a:t>프로그래밍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프레임</a:t>
            </a:r>
            <a:r>
              <a:rPr lang="en-US" altLang="ko-KR" sz="2200" dirty="0" smtClean="0">
                <a:solidFill>
                  <a:prstClr val="black"/>
                </a:solidFill>
              </a:rPr>
              <a:t>, </a:t>
            </a:r>
            <a:r>
              <a:rPr lang="ko-KR" altLang="en-US" sz="2200" dirty="0" err="1" smtClean="0">
                <a:solidFill>
                  <a:prstClr val="black"/>
                </a:solidFill>
              </a:rPr>
              <a:t>엔트리</a:t>
            </a:r>
            <a:r>
              <a:rPr lang="en-US" altLang="ko-KR" sz="2200" dirty="0" smtClean="0">
                <a:solidFill>
                  <a:prstClr val="black"/>
                </a:solidFill>
              </a:rPr>
              <a:t>, </a:t>
            </a:r>
            <a:r>
              <a:rPr lang="ko-KR" altLang="en-US" sz="2200" dirty="0" smtClean="0">
                <a:solidFill>
                  <a:prstClr val="black"/>
                </a:solidFill>
              </a:rPr>
              <a:t>리스트박스</a:t>
            </a:r>
            <a:endParaRPr lang="en-US" altLang="ko-KR" sz="2200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6" y="1826968"/>
            <a:ext cx="8770937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597" y="3169260"/>
            <a:ext cx="2687272" cy="340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397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메뉴</a:t>
            </a:r>
            <a:endParaRPr lang="en-US" altLang="ko-KR" sz="2200" dirty="0" smtClean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694" y="1378071"/>
            <a:ext cx="4132414" cy="228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74" y="3781753"/>
            <a:ext cx="9654044" cy="278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010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메뉴</a:t>
            </a:r>
            <a:endParaRPr lang="en-US" altLang="ko-KR" sz="2200" dirty="0" smtClean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3" y="1846385"/>
            <a:ext cx="8335298" cy="462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22" y="3597154"/>
            <a:ext cx="2484193" cy="320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687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메뉴</a:t>
            </a:r>
            <a:endParaRPr lang="en-US" altLang="ko-KR" sz="2200" dirty="0" smtClean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47" y="1423796"/>
            <a:ext cx="8470900" cy="526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299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메뉴</a:t>
            </a:r>
            <a:endParaRPr lang="en-US" altLang="ko-KR" sz="2200" dirty="0" smtClean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9" y="1823182"/>
            <a:ext cx="8770937" cy="204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36" y="3445790"/>
            <a:ext cx="5430472" cy="332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733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대화상자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tkinter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en-US" altLang="ko-KR" dirty="0" err="1">
                <a:solidFill>
                  <a:prstClr val="black"/>
                </a:solidFill>
              </a:rPr>
              <a:t>simpledialog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모듈을 </a:t>
            </a:r>
            <a:r>
              <a:rPr lang="ko-KR" altLang="en-US" dirty="0" err="1">
                <a:solidFill>
                  <a:prstClr val="black"/>
                </a:solidFill>
              </a:rPr>
              <a:t>임포트한</a:t>
            </a:r>
            <a:r>
              <a:rPr lang="ko-KR" altLang="en-US" dirty="0">
                <a:solidFill>
                  <a:prstClr val="black"/>
                </a:solidFill>
              </a:rPr>
              <a:t> 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err="1">
                <a:solidFill>
                  <a:prstClr val="black"/>
                </a:solidFill>
              </a:rPr>
              <a:t>askinteger</a:t>
            </a:r>
            <a:r>
              <a:rPr lang="en-US" altLang="ko-KR" dirty="0">
                <a:solidFill>
                  <a:prstClr val="black"/>
                </a:solidFill>
              </a:rPr>
              <a:t>() </a:t>
            </a:r>
            <a:r>
              <a:rPr lang="ko-KR" altLang="en-US" dirty="0">
                <a:solidFill>
                  <a:prstClr val="black"/>
                </a:solidFill>
              </a:rPr>
              <a:t>및 </a:t>
            </a:r>
            <a:r>
              <a:rPr lang="en-US" altLang="ko-KR" dirty="0" err="1">
                <a:solidFill>
                  <a:prstClr val="black"/>
                </a:solidFill>
              </a:rPr>
              <a:t>askstring</a:t>
            </a:r>
            <a:r>
              <a:rPr lang="en-US" altLang="ko-KR" dirty="0">
                <a:solidFill>
                  <a:prstClr val="black"/>
                </a:solidFill>
              </a:rPr>
              <a:t>() </a:t>
            </a:r>
            <a:r>
              <a:rPr lang="ko-KR" altLang="en-US" dirty="0" smtClean="0">
                <a:solidFill>
                  <a:prstClr val="black"/>
                </a:solidFill>
              </a:rPr>
              <a:t>등 사용 가능</a:t>
            </a:r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88" y="2340464"/>
            <a:ext cx="9557581" cy="377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54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설치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err="1" smtClean="0"/>
              <a:t>파이썬</a:t>
            </a:r>
            <a:r>
              <a:rPr lang="en-US" altLang="ko-KR" sz="2200" dirty="0"/>
              <a:t> </a:t>
            </a:r>
            <a:r>
              <a:rPr lang="en-US" altLang="ko-KR" sz="2200" dirty="0" smtClean="0"/>
              <a:t>3.7.4 </a:t>
            </a:r>
            <a:r>
              <a:rPr lang="ko-KR" altLang="en-US" sz="2200" dirty="0" smtClean="0"/>
              <a:t>버전 다운로드</a:t>
            </a:r>
            <a:endParaRPr lang="en-US" altLang="ko-KR" sz="2200" dirty="0" smtClean="0"/>
          </a:p>
          <a:p>
            <a:pPr lvl="1"/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https</a:t>
            </a:r>
            <a:r>
              <a:rPr lang="en-US" altLang="ko-KR" dirty="0">
                <a:solidFill>
                  <a:prstClr val="black"/>
                </a:solidFill>
                <a:hlinkClick r:id="rId2"/>
              </a:rPr>
              <a:t>://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www.python.org/ftp/python/3.7.4/python-3.7.4-amd64.exe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  <a:hlinkClick r:id="rId3"/>
              </a:rPr>
              <a:t>https</a:t>
            </a:r>
            <a:r>
              <a:rPr lang="en-US" altLang="ko-KR" dirty="0">
                <a:solidFill>
                  <a:prstClr val="black"/>
                </a:solidFill>
                <a:hlinkClick r:id="rId3"/>
              </a:rPr>
              <a:t>://</a:t>
            </a:r>
            <a:r>
              <a:rPr lang="en-US" altLang="ko-KR" dirty="0" smtClean="0">
                <a:solidFill>
                  <a:prstClr val="black"/>
                </a:solidFill>
                <a:hlinkClick r:id="rId3"/>
              </a:rPr>
              <a:t>cafe.naver.com/thisisMySQL/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73" y="2627787"/>
            <a:ext cx="7802074" cy="415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505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대화상자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70" y="4517170"/>
            <a:ext cx="8781401" cy="209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60" y="1858961"/>
            <a:ext cx="9476067" cy="251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83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캔버</a:t>
            </a:r>
            <a:r>
              <a:rPr lang="ko-KR" altLang="en-US" sz="2200" dirty="0">
                <a:solidFill>
                  <a:prstClr val="black"/>
                </a:solidFill>
              </a:rPr>
              <a:t>스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윈도 창에 부착한 후에 캔버스에 선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면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글자 등을 표현 가능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grpSp>
        <p:nvGrpSpPr>
          <p:cNvPr id="2" name="그룹 1"/>
          <p:cNvGrpSpPr/>
          <p:nvPr/>
        </p:nvGrpSpPr>
        <p:grpSpPr>
          <a:xfrm>
            <a:off x="2069368" y="2356337"/>
            <a:ext cx="7980240" cy="4290649"/>
            <a:chOff x="1594583" y="2251319"/>
            <a:chExt cx="8779729" cy="4905622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583" y="2251319"/>
              <a:ext cx="8756650" cy="288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375" y="4748704"/>
              <a:ext cx="8770937" cy="2408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2222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smtClean="0"/>
              <a:t>윈도 프로그래밍</a:t>
            </a:r>
            <a:endParaRPr lang="ko-KR" altLang="en-US" sz="2200" b="1" dirty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>
                <a:solidFill>
                  <a:prstClr val="black"/>
                </a:solidFill>
              </a:rPr>
              <a:t>캔버</a:t>
            </a:r>
            <a:r>
              <a:rPr lang="ko-KR" altLang="en-US" sz="2200" dirty="0">
                <a:solidFill>
                  <a:prstClr val="black"/>
                </a:solidFill>
              </a:rPr>
              <a:t>스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2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문법 요약</a:t>
            </a:r>
            <a:endParaRPr lang="x-none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2" y="1741977"/>
            <a:ext cx="4072913" cy="4754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860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err="1"/>
              <a:t>pymysql</a:t>
            </a:r>
            <a:r>
              <a:rPr lang="en-US" altLang="ko-KR" sz="2200" dirty="0"/>
              <a:t> </a:t>
            </a:r>
            <a:r>
              <a:rPr lang="ko-KR" altLang="en-US" sz="2200" dirty="0"/>
              <a:t>라이브러리 </a:t>
            </a:r>
            <a:r>
              <a:rPr lang="ko-KR" altLang="en-US" sz="2200" dirty="0" smtClean="0"/>
              <a:t>설치</a:t>
            </a:r>
            <a:endParaRPr lang="en-US" altLang="ko-KR" sz="2200" dirty="0" smtClean="0"/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</a:rPr>
              <a:t>파이썬에는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MySQL </a:t>
            </a:r>
            <a:r>
              <a:rPr lang="ko-KR" altLang="en-US" dirty="0" smtClean="0">
                <a:solidFill>
                  <a:prstClr val="black"/>
                </a:solidFill>
              </a:rPr>
              <a:t>인식 기능 없음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외부 라이브러리 </a:t>
            </a:r>
            <a:r>
              <a:rPr lang="en-US" altLang="ko-KR" dirty="0" err="1" smtClean="0">
                <a:solidFill>
                  <a:prstClr val="black"/>
                </a:solidFill>
              </a:rPr>
              <a:t>pymysql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설치 </a:t>
            </a:r>
            <a:r>
              <a:rPr lang="ko-KR" altLang="en-US" dirty="0" err="1" smtClean="0">
                <a:solidFill>
                  <a:prstClr val="black"/>
                </a:solidFill>
              </a:rPr>
              <a:t>해야함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명령 프롬프트에 </a:t>
            </a:r>
            <a:r>
              <a:rPr lang="en-US" altLang="ko-KR" b="1" dirty="0" smtClean="0">
                <a:solidFill>
                  <a:prstClr val="black"/>
                </a:solidFill>
              </a:rPr>
              <a:t>pip install </a:t>
            </a:r>
            <a:r>
              <a:rPr lang="en-US" altLang="ko-KR" b="1" dirty="0" err="1" smtClean="0">
                <a:solidFill>
                  <a:prstClr val="black"/>
                </a:solidFill>
              </a:rPr>
              <a:t>pymysql</a:t>
            </a:r>
            <a:r>
              <a:rPr lang="en-US" altLang="ko-KR" b="1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import </a:t>
            </a:r>
            <a:r>
              <a:rPr lang="en-US" altLang="ko-KR" dirty="0" err="1">
                <a:solidFill>
                  <a:prstClr val="black"/>
                </a:solidFill>
              </a:rPr>
              <a:t>pymysql</a:t>
            </a:r>
            <a:r>
              <a:rPr lang="ko-KR" altLang="en-US" dirty="0">
                <a:solidFill>
                  <a:prstClr val="black"/>
                </a:solidFill>
              </a:rPr>
              <a:t>문을 통해서 </a:t>
            </a:r>
            <a:r>
              <a:rPr lang="en-US" altLang="ko-KR" dirty="0">
                <a:solidFill>
                  <a:prstClr val="black"/>
                </a:solidFill>
              </a:rPr>
              <a:t>MySQL</a:t>
            </a:r>
            <a:r>
              <a:rPr lang="ko-KR" altLang="en-US" dirty="0">
                <a:solidFill>
                  <a:prstClr val="black"/>
                </a:solidFill>
              </a:rPr>
              <a:t>과 관련된 </a:t>
            </a:r>
            <a:r>
              <a:rPr lang="ko-KR" altLang="en-US" dirty="0" smtClean="0">
                <a:solidFill>
                  <a:prstClr val="black"/>
                </a:solidFill>
              </a:rPr>
              <a:t>함수 사용 가능 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3459163"/>
            <a:ext cx="6972300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5194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</a:t>
            </a:r>
            <a:r>
              <a:rPr lang="ko-KR" altLang="en-US" sz="2200" dirty="0"/>
              <a:t>에 데이터 </a:t>
            </a:r>
            <a:r>
              <a:rPr lang="ko-KR" altLang="en-US" sz="2200" b="1" dirty="0"/>
              <a:t>입력</a:t>
            </a:r>
            <a:r>
              <a:rPr lang="ko-KR" altLang="en-US" sz="2200" dirty="0"/>
              <a:t>을 위한 </a:t>
            </a:r>
            <a:r>
              <a:rPr lang="ko-KR" altLang="en-US" sz="2200" dirty="0" err="1"/>
              <a:t>파이썬</a:t>
            </a:r>
            <a:r>
              <a:rPr lang="ko-KR" altLang="en-US" sz="2200" dirty="0"/>
              <a:t> 코딩 순서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데이터베이스 구축 </a:t>
            </a:r>
            <a:r>
              <a:rPr lang="ko-KR" altLang="en-US" dirty="0" smtClean="0">
                <a:solidFill>
                  <a:prstClr val="black"/>
                </a:solidFill>
              </a:rPr>
              <a:t>실습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34" y="2173089"/>
            <a:ext cx="6342551" cy="457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753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</a:t>
            </a:r>
            <a:r>
              <a:rPr lang="ko-KR" altLang="en-US" sz="2200" dirty="0"/>
              <a:t>에 데이터 </a:t>
            </a:r>
            <a:r>
              <a:rPr lang="ko-KR" altLang="en-US" sz="2200" b="1" dirty="0"/>
              <a:t>입력</a:t>
            </a:r>
            <a:r>
              <a:rPr lang="ko-KR" altLang="en-US" sz="2200" dirty="0"/>
              <a:t>을 위한 </a:t>
            </a:r>
            <a:r>
              <a:rPr lang="ko-KR" altLang="en-US" sz="2200" dirty="0" err="1"/>
              <a:t>파이썬</a:t>
            </a:r>
            <a:r>
              <a:rPr lang="ko-KR" altLang="en-US" sz="2200" dirty="0"/>
              <a:t> 코딩 순서</a:t>
            </a: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데이터베이스 구축 </a:t>
            </a:r>
            <a:r>
              <a:rPr lang="ko-KR" altLang="en-US" dirty="0" smtClean="0">
                <a:solidFill>
                  <a:prstClr val="black"/>
                </a:solidFill>
              </a:rPr>
              <a:t>실습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08" y="2254098"/>
            <a:ext cx="5308600" cy="450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8821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데이터베이스 구축 </a:t>
            </a:r>
            <a:r>
              <a:rPr lang="ko-KR" altLang="en-US" sz="2200" dirty="0" smtClean="0"/>
              <a:t>실습</a:t>
            </a:r>
            <a:endParaRPr lang="ko-KR" altLang="en-US" sz="2200" dirty="0"/>
          </a:p>
          <a:p>
            <a:pPr lvl="1"/>
            <a:r>
              <a:rPr lang="en-US" altLang="ko-KR" dirty="0" err="1">
                <a:solidFill>
                  <a:prstClr val="black"/>
                </a:solidFill>
              </a:rPr>
              <a:t>pymysql</a:t>
            </a:r>
            <a:r>
              <a:rPr lang="ko-KR" altLang="en-US" dirty="0">
                <a:solidFill>
                  <a:prstClr val="black"/>
                </a:solidFill>
              </a:rPr>
              <a:t>을 </a:t>
            </a:r>
            <a:r>
              <a:rPr lang="ko-KR" altLang="en-US" dirty="0" err="1">
                <a:solidFill>
                  <a:prstClr val="black"/>
                </a:solidFill>
              </a:rPr>
              <a:t>임포트한</a:t>
            </a:r>
            <a:r>
              <a:rPr lang="ko-KR" altLang="en-US" dirty="0">
                <a:solidFill>
                  <a:prstClr val="black"/>
                </a:solidFill>
              </a:rPr>
              <a:t> 후에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err="1">
                <a:solidFill>
                  <a:prstClr val="black"/>
                </a:solidFill>
              </a:rPr>
              <a:t>pymysql.connect</a:t>
            </a:r>
            <a:r>
              <a:rPr lang="en-US" altLang="ko-KR" dirty="0">
                <a:solidFill>
                  <a:prstClr val="black"/>
                </a:solidFill>
              </a:rPr>
              <a:t> (host=</a:t>
            </a:r>
            <a:r>
              <a:rPr lang="ko-KR" altLang="en-US" dirty="0">
                <a:solidFill>
                  <a:prstClr val="black"/>
                </a:solidFill>
              </a:rPr>
              <a:t>서버</a:t>
            </a:r>
            <a:r>
              <a:rPr lang="en-US" altLang="ko-KR" dirty="0">
                <a:solidFill>
                  <a:prstClr val="black"/>
                </a:solidFill>
              </a:rPr>
              <a:t>, user=</a:t>
            </a:r>
            <a:r>
              <a:rPr lang="ko-KR" altLang="en-US" dirty="0">
                <a:solidFill>
                  <a:prstClr val="black"/>
                </a:solidFill>
              </a:rPr>
              <a:t>사용자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err="1">
                <a:solidFill>
                  <a:prstClr val="black"/>
                </a:solidFill>
              </a:rPr>
              <a:t>passoword</a:t>
            </a:r>
            <a:r>
              <a:rPr lang="en-US" altLang="ko-KR" dirty="0">
                <a:solidFill>
                  <a:prstClr val="black"/>
                </a:solidFill>
              </a:rPr>
              <a:t>=</a:t>
            </a:r>
            <a:r>
              <a:rPr lang="ko-KR" altLang="en-US" dirty="0">
                <a:solidFill>
                  <a:prstClr val="black"/>
                </a:solidFill>
              </a:rPr>
              <a:t>암호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err="1">
                <a:solidFill>
                  <a:prstClr val="black"/>
                </a:solidFill>
              </a:rPr>
              <a:t>db</a:t>
            </a:r>
            <a:r>
              <a:rPr lang="en-US" altLang="ko-KR" dirty="0">
                <a:solidFill>
                  <a:prstClr val="black"/>
                </a:solidFill>
              </a:rPr>
              <a:t>=</a:t>
            </a:r>
            <a:r>
              <a:rPr lang="ko-KR" altLang="en-US" dirty="0">
                <a:solidFill>
                  <a:prstClr val="black"/>
                </a:solidFill>
              </a:rPr>
              <a:t>데이터베이스</a:t>
            </a:r>
            <a:r>
              <a:rPr lang="en-US" altLang="ko-KR" dirty="0">
                <a:solidFill>
                  <a:prstClr val="black"/>
                </a:solidFill>
              </a:rPr>
              <a:t>, charset=</a:t>
            </a:r>
            <a:r>
              <a:rPr lang="ko-KR" altLang="en-US" dirty="0">
                <a:solidFill>
                  <a:prstClr val="black"/>
                </a:solidFill>
              </a:rPr>
              <a:t>문자세트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문으로 데이터 </a:t>
            </a:r>
            <a:r>
              <a:rPr lang="ko-KR" altLang="en-US" dirty="0" smtClean="0">
                <a:solidFill>
                  <a:prstClr val="black"/>
                </a:solidFill>
              </a:rPr>
              <a:t>베이스 </a:t>
            </a:r>
            <a:r>
              <a:rPr lang="ko-KR" altLang="en-US" dirty="0">
                <a:solidFill>
                  <a:prstClr val="black"/>
                </a:solidFill>
              </a:rPr>
              <a:t>연결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27" y="2664924"/>
            <a:ext cx="9186727" cy="273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630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데이터베이스 구축 </a:t>
            </a:r>
            <a:r>
              <a:rPr lang="ko-KR" altLang="en-US" sz="2200" dirty="0" smtClean="0"/>
              <a:t>실습</a:t>
            </a:r>
            <a:endParaRPr lang="ko-KR" altLang="en-US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커서 생성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데이터베이스에 </a:t>
            </a:r>
            <a:r>
              <a:rPr lang="en-US" altLang="ko-KR" dirty="0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문을 실행하거나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실행된 결과를 돌려받는 통로로 생각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89" y="2793020"/>
            <a:ext cx="10197922" cy="228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976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데이터베이스 구축 </a:t>
            </a:r>
            <a:r>
              <a:rPr lang="ko-KR" altLang="en-US" sz="2200" dirty="0" smtClean="0"/>
              <a:t>실습</a:t>
            </a:r>
            <a:endParaRPr lang="ko-KR" altLang="en-US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테이블 만들기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테이블을 </a:t>
            </a:r>
            <a:r>
              <a:rPr lang="ko-KR" altLang="en-US" dirty="0">
                <a:solidFill>
                  <a:prstClr val="black"/>
                </a:solidFill>
              </a:rPr>
              <a:t>만드는 </a:t>
            </a:r>
            <a:r>
              <a:rPr lang="en-US" altLang="ko-KR" dirty="0">
                <a:solidFill>
                  <a:prstClr val="black"/>
                </a:solidFill>
              </a:rPr>
              <a:t>SQL</a:t>
            </a:r>
            <a:r>
              <a:rPr lang="ko-KR" altLang="en-US" dirty="0">
                <a:solidFill>
                  <a:prstClr val="black"/>
                </a:solidFill>
              </a:rPr>
              <a:t>문을 커서이름</a:t>
            </a:r>
            <a:r>
              <a:rPr lang="en-US" altLang="ko-KR" dirty="0">
                <a:solidFill>
                  <a:prstClr val="black"/>
                </a:solidFill>
              </a:rPr>
              <a:t>.execute() </a:t>
            </a:r>
            <a:r>
              <a:rPr lang="ko-KR" altLang="en-US" dirty="0">
                <a:solidFill>
                  <a:prstClr val="black"/>
                </a:solidFill>
              </a:rPr>
              <a:t>함수의 매개 변수로 넘겨주면 </a:t>
            </a:r>
            <a:r>
              <a:rPr lang="en-US" altLang="ko-KR" dirty="0">
                <a:solidFill>
                  <a:prstClr val="black"/>
                </a:solidFill>
              </a:rPr>
              <a:t>SQL</a:t>
            </a:r>
            <a:r>
              <a:rPr lang="ko-KR" altLang="en-US" dirty="0">
                <a:solidFill>
                  <a:prstClr val="black"/>
                </a:solidFill>
              </a:rPr>
              <a:t>문이 데이터베이스에 </a:t>
            </a:r>
            <a:r>
              <a:rPr lang="ko-KR" altLang="en-US" dirty="0" smtClean="0">
                <a:solidFill>
                  <a:prstClr val="black"/>
                </a:solidFill>
              </a:rPr>
              <a:t>실행됨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57" y="3162544"/>
            <a:ext cx="9892287" cy="25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804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데이터베이스 구축 </a:t>
            </a:r>
            <a:r>
              <a:rPr lang="ko-KR" altLang="en-US" sz="2200" dirty="0" smtClean="0"/>
              <a:t>실습</a:t>
            </a:r>
            <a:endParaRPr lang="ko-KR" altLang="en-US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데이터 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grpSp>
        <p:nvGrpSpPr>
          <p:cNvPr id="2" name="그룹 1"/>
          <p:cNvGrpSpPr/>
          <p:nvPr/>
        </p:nvGrpSpPr>
        <p:grpSpPr>
          <a:xfrm>
            <a:off x="1289783" y="2178417"/>
            <a:ext cx="9472002" cy="4169629"/>
            <a:chOff x="1782152" y="2178417"/>
            <a:chExt cx="8466137" cy="3871061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152" y="2178417"/>
              <a:ext cx="8451850" cy="2149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152" y="4204803"/>
              <a:ext cx="8466137" cy="184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202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설치</a:t>
            </a:r>
            <a:endParaRPr lang="ko-KR" altLang="en-US" sz="2200" b="1" dirty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python-3.7.4-amd64.exe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더블클릭 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‘</a:t>
            </a:r>
            <a:r>
              <a:rPr lang="en-US" altLang="ko-KR" dirty="0">
                <a:solidFill>
                  <a:prstClr val="black"/>
                </a:solidFill>
              </a:rPr>
              <a:t>Add Python 3.7 to PATH</a:t>
            </a:r>
            <a:r>
              <a:rPr lang="en-US" altLang="ko-KR" dirty="0" smtClean="0">
                <a:solidFill>
                  <a:prstClr val="black"/>
                </a:solidFill>
              </a:rPr>
              <a:t>’</a:t>
            </a:r>
            <a:r>
              <a:rPr lang="ko-KR" altLang="en-US" dirty="0" smtClean="0">
                <a:solidFill>
                  <a:prstClr val="black"/>
                </a:solidFill>
              </a:rPr>
              <a:t> 체크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[Customize installation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r>
              <a:rPr lang="ko-KR" altLang="en-US" dirty="0" smtClean="0">
                <a:solidFill>
                  <a:prstClr val="black"/>
                </a:solidFill>
              </a:rPr>
              <a:t> 클릭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31" y="2130669"/>
            <a:ext cx="7091275" cy="441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920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데이터베이스 구축 </a:t>
            </a:r>
            <a:r>
              <a:rPr lang="ko-KR" altLang="en-US" sz="2200" dirty="0" smtClean="0"/>
              <a:t>실습</a:t>
            </a:r>
            <a:endParaRPr lang="ko-KR" altLang="en-US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입력한 데이터 저장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입력한 데이터는 데이터베이스에 완전히 저장된 것이 아니고 임시로 저장된 상태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확실하게 저장하는 것을 </a:t>
            </a:r>
            <a:r>
              <a:rPr lang="ko-KR" altLang="en-US" dirty="0" err="1" smtClean="0">
                <a:solidFill>
                  <a:prstClr val="black"/>
                </a:solidFill>
              </a:rPr>
              <a:t>커밋</a:t>
            </a:r>
            <a:r>
              <a:rPr lang="en-US" altLang="ko-KR" dirty="0" smtClean="0">
                <a:solidFill>
                  <a:prstClr val="black"/>
                </a:solidFill>
              </a:rPr>
              <a:t>(commit)</a:t>
            </a:r>
            <a:r>
              <a:rPr lang="ko-KR" altLang="en-US" dirty="0" smtClean="0">
                <a:solidFill>
                  <a:prstClr val="black"/>
                </a:solidFill>
              </a:rPr>
              <a:t>이라고 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34" y="3146852"/>
            <a:ext cx="10198891" cy="231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210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데이터베이스 구축 </a:t>
            </a:r>
            <a:r>
              <a:rPr lang="ko-KR" altLang="en-US" sz="2200" dirty="0" smtClean="0"/>
              <a:t>실습</a:t>
            </a:r>
            <a:endParaRPr lang="ko-KR" altLang="en-US" sz="2200" dirty="0"/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데이터베이스 닫기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데이터베이스를 모두 사용했다면 연결한 데이터베이스를 닫아야 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5" y="2762739"/>
            <a:ext cx="10092259" cy="229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0010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데이터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입력 프로그램 작성</a:t>
            </a:r>
            <a:endParaRPr lang="ko-KR" altLang="en-US" sz="2200" dirty="0"/>
          </a:p>
          <a:p>
            <a:pPr lvl="1"/>
            <a:r>
              <a:rPr lang="en-US" altLang="ko-KR" dirty="0" err="1" smtClean="0">
                <a:solidFill>
                  <a:prstClr val="black"/>
                </a:solidFill>
              </a:rPr>
              <a:t>userTable</a:t>
            </a:r>
            <a:r>
              <a:rPr lang="ko-KR" altLang="en-US" dirty="0" smtClean="0">
                <a:solidFill>
                  <a:prstClr val="black"/>
                </a:solidFill>
              </a:rPr>
              <a:t>에  </a:t>
            </a:r>
            <a:r>
              <a:rPr lang="en-US" altLang="ko-KR" dirty="0" smtClean="0">
                <a:solidFill>
                  <a:prstClr val="black"/>
                </a:solidFill>
              </a:rPr>
              <a:t>[Enter]</a:t>
            </a:r>
            <a:r>
              <a:rPr lang="ko-KR" altLang="en-US" dirty="0" smtClean="0">
                <a:solidFill>
                  <a:prstClr val="black"/>
                </a:solidFill>
              </a:rPr>
              <a:t>를 입력할 때까지 반복해서 한 행씩 데이터 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2231415"/>
            <a:ext cx="8770937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575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데이터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입력 프로그램 작성</a:t>
            </a:r>
            <a:endParaRPr lang="ko-KR" altLang="en-US" sz="2200" dirty="0"/>
          </a:p>
          <a:p>
            <a:pPr lvl="1"/>
            <a:r>
              <a:rPr lang="en-US" altLang="ko-KR" dirty="0" err="1" smtClean="0">
                <a:solidFill>
                  <a:prstClr val="black"/>
                </a:solidFill>
              </a:rPr>
              <a:t>userTable</a:t>
            </a:r>
            <a:r>
              <a:rPr lang="ko-KR" altLang="en-US" dirty="0" smtClean="0">
                <a:solidFill>
                  <a:prstClr val="black"/>
                </a:solidFill>
              </a:rPr>
              <a:t>에  </a:t>
            </a:r>
            <a:r>
              <a:rPr lang="en-US" altLang="ko-KR" dirty="0" smtClean="0">
                <a:solidFill>
                  <a:prstClr val="black"/>
                </a:solidFill>
              </a:rPr>
              <a:t>[Enter]</a:t>
            </a:r>
            <a:r>
              <a:rPr lang="ko-KR" altLang="en-US" dirty="0" smtClean="0">
                <a:solidFill>
                  <a:prstClr val="black"/>
                </a:solidFill>
              </a:rPr>
              <a:t>를 입력할 때까지 반복해서 한 행씩 데이터 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90" y="2270980"/>
            <a:ext cx="8740775" cy="41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018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데이터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입력 프로그램 작성</a:t>
            </a:r>
            <a:endParaRPr lang="ko-KR" altLang="en-US" sz="2200" dirty="0"/>
          </a:p>
          <a:p>
            <a:pPr lvl="1"/>
            <a:r>
              <a:rPr lang="en-US" altLang="ko-KR" dirty="0" err="1" smtClean="0">
                <a:solidFill>
                  <a:prstClr val="black"/>
                </a:solidFill>
              </a:rPr>
              <a:t>userTable</a:t>
            </a:r>
            <a:r>
              <a:rPr lang="ko-KR" altLang="en-US" dirty="0" smtClean="0">
                <a:solidFill>
                  <a:prstClr val="black"/>
                </a:solidFill>
              </a:rPr>
              <a:t>에  </a:t>
            </a:r>
            <a:r>
              <a:rPr lang="en-US" altLang="ko-KR" dirty="0" smtClean="0">
                <a:solidFill>
                  <a:prstClr val="black"/>
                </a:solidFill>
              </a:rPr>
              <a:t>[Enter]</a:t>
            </a:r>
            <a:r>
              <a:rPr lang="ko-KR" altLang="en-US" dirty="0" smtClean="0">
                <a:solidFill>
                  <a:prstClr val="black"/>
                </a:solidFill>
              </a:rPr>
              <a:t>를 입력할 때까지 반복해서 한 행씩 데이터 입력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0" y="2287465"/>
            <a:ext cx="11323796" cy="340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254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/>
              <a:t>MySQL</a:t>
            </a:r>
            <a:r>
              <a:rPr lang="ko-KR" altLang="en-US" sz="2200" dirty="0"/>
              <a:t>에 데이터 </a:t>
            </a:r>
            <a:r>
              <a:rPr lang="ko-KR" altLang="en-US" sz="2200" b="1" dirty="0" smtClean="0"/>
              <a:t>조회</a:t>
            </a:r>
            <a:r>
              <a:rPr lang="ko-KR" altLang="en-US" sz="2200" dirty="0" smtClean="0"/>
              <a:t>를 </a:t>
            </a:r>
            <a:r>
              <a:rPr lang="ko-KR" altLang="en-US" sz="2200" dirty="0"/>
              <a:t>위한 </a:t>
            </a:r>
            <a:r>
              <a:rPr lang="ko-KR" altLang="en-US" sz="2200" dirty="0" err="1"/>
              <a:t>파이썬</a:t>
            </a:r>
            <a:r>
              <a:rPr lang="ko-KR" altLang="en-US" sz="2200" dirty="0"/>
              <a:t> 코딩 순서</a:t>
            </a:r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75" y="1869831"/>
            <a:ext cx="6387979" cy="486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8730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데이터 조회 프로그램 작성</a:t>
            </a:r>
            <a:endParaRPr lang="ko-KR" altLang="en-US" sz="2200" dirty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786" y="1800959"/>
            <a:ext cx="877887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199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데이터 조회 프로그램 작성</a:t>
            </a:r>
            <a:endParaRPr lang="ko-KR" altLang="en-US" sz="2200" dirty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20" y="1829899"/>
            <a:ext cx="9351841" cy="472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3128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/>
              <a:t>파이썬에서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MySQL </a:t>
            </a:r>
            <a:r>
              <a:rPr lang="ko-KR" altLang="en-US" sz="2200" b="1" dirty="0"/>
              <a:t>활용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 smtClean="0"/>
              <a:t>데이터 조회 프로그램 작성</a:t>
            </a:r>
            <a:endParaRPr lang="ko-KR" altLang="en-US" sz="2200" dirty="0"/>
          </a:p>
          <a:p>
            <a:pPr lvl="1"/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12" y="1926979"/>
            <a:ext cx="10306917" cy="291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38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42" y="1811406"/>
            <a:ext cx="8674725" cy="482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77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설치</a:t>
            </a:r>
            <a:endParaRPr lang="ko-KR" altLang="en-US" sz="2200" b="1" dirty="0"/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Optional Features] </a:t>
            </a:r>
            <a:r>
              <a:rPr lang="ko-KR" altLang="en-US" dirty="0">
                <a:solidFill>
                  <a:prstClr val="black"/>
                </a:solidFill>
              </a:rPr>
              <a:t>화면에서 그대로 두고 </a:t>
            </a:r>
            <a:r>
              <a:rPr lang="en-US" altLang="ko-KR" dirty="0">
                <a:solidFill>
                  <a:prstClr val="black"/>
                </a:solidFill>
              </a:rPr>
              <a:t>&lt;Next&gt;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ko-KR" altLang="en-US" dirty="0" smtClean="0">
                <a:solidFill>
                  <a:prstClr val="black"/>
                </a:solidFill>
              </a:rPr>
              <a:t>클릭 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Advanced Options] </a:t>
            </a:r>
            <a:r>
              <a:rPr lang="ko-KR" altLang="en-US" dirty="0">
                <a:solidFill>
                  <a:prstClr val="black"/>
                </a:solidFill>
              </a:rPr>
              <a:t>화면에서 </a:t>
            </a:r>
            <a:r>
              <a:rPr lang="ko-KR" altLang="en-US" dirty="0" smtClean="0">
                <a:solidFill>
                  <a:prstClr val="black"/>
                </a:solidFill>
              </a:rPr>
              <a:t>경로를 “</a:t>
            </a:r>
            <a:r>
              <a:rPr lang="en-US" altLang="ko-KR" dirty="0">
                <a:solidFill>
                  <a:prstClr val="black"/>
                </a:solidFill>
              </a:rPr>
              <a:t>C:\Python\Python37”</a:t>
            </a:r>
            <a:r>
              <a:rPr lang="ko-KR" altLang="en-US" dirty="0">
                <a:solidFill>
                  <a:prstClr val="black"/>
                </a:solidFill>
              </a:rPr>
              <a:t>로 </a:t>
            </a:r>
            <a:r>
              <a:rPr lang="ko-KR" altLang="en-US" dirty="0" smtClean="0">
                <a:solidFill>
                  <a:prstClr val="black"/>
                </a:solidFill>
              </a:rPr>
              <a:t>변경하고 </a:t>
            </a:r>
            <a:r>
              <a:rPr lang="en-US" altLang="ko-KR" dirty="0" smtClean="0">
                <a:solidFill>
                  <a:prstClr val="black"/>
                </a:solidFill>
              </a:rPr>
              <a:t>&lt;</a:t>
            </a:r>
            <a:r>
              <a:rPr lang="en-US" altLang="ko-KR" dirty="0">
                <a:solidFill>
                  <a:prstClr val="black"/>
                </a:solidFill>
              </a:rPr>
              <a:t>Install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클릭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01</a:t>
            </a:r>
            <a:r>
              <a:rPr lang="en-US" dirty="0" smtClean="0"/>
              <a:t>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개발 환경 구축과 문법 요약</a:t>
            </a:r>
            <a:endParaRPr lang="x-non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77" y="2213830"/>
            <a:ext cx="7591045" cy="370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809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78" y="1814391"/>
            <a:ext cx="9652229" cy="450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7669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15" y="1891445"/>
            <a:ext cx="10304227" cy="385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041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41" y="1896208"/>
            <a:ext cx="874871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371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02" y="1788257"/>
            <a:ext cx="9343340" cy="470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32592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73" y="1843453"/>
            <a:ext cx="10361846" cy="361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1840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7" y="2040304"/>
            <a:ext cx="10469722" cy="290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4867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b="1" dirty="0"/>
              <a:t>GUI</a:t>
            </a:r>
            <a:r>
              <a:rPr lang="ko-KR" altLang="en-US" sz="2200" b="1" dirty="0"/>
              <a:t>를 활용한 데이터 입력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조회 프로그램 </a:t>
            </a:r>
            <a:r>
              <a:rPr lang="ko-KR" altLang="en-US" sz="2200" b="1" dirty="0" smtClean="0"/>
              <a:t>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GUI </a:t>
            </a:r>
            <a:r>
              <a:rPr lang="ko-KR" altLang="en-US" sz="2200" dirty="0" smtClean="0"/>
              <a:t>화면에서 데이터의 입력 및 수정</a:t>
            </a: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연동</a:t>
            </a:r>
            <a:endParaRPr lang="x-none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50" y="2264382"/>
            <a:ext cx="8190656" cy="397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4678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14</a:t>
            </a:r>
            <a:r>
              <a:rPr lang="ko-KR" altLang="en-US" sz="2200" dirty="0" smtClean="0"/>
              <a:t>장에서 학습한 공간 데이터를 </a:t>
            </a:r>
            <a:r>
              <a:rPr lang="ko-KR" altLang="en-US" sz="2200" dirty="0" err="1" smtClean="0"/>
              <a:t>파이썬으로</a:t>
            </a:r>
            <a:r>
              <a:rPr lang="ko-KR" altLang="en-US" sz="2200" dirty="0" smtClean="0"/>
              <a:t> 구현</a:t>
            </a:r>
            <a:endParaRPr lang="en-US" altLang="ko-KR" sz="2200" dirty="0" smtClean="0"/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[</a:t>
            </a:r>
            <a:r>
              <a:rPr lang="ko-KR" altLang="en-US" sz="2200" dirty="0" err="1"/>
              <a:t>왕매워</a:t>
            </a:r>
            <a:r>
              <a:rPr lang="ko-KR" altLang="en-US" sz="2200" dirty="0"/>
              <a:t> 짬뽕</a:t>
            </a:r>
            <a:r>
              <a:rPr lang="en-US" altLang="ko-KR" sz="2200" dirty="0"/>
              <a:t>] GIS </a:t>
            </a:r>
            <a:r>
              <a:rPr lang="ko-KR" altLang="en-US" sz="2200" dirty="0"/>
              <a:t>응용 프로젝트 </a:t>
            </a:r>
            <a:r>
              <a:rPr lang="ko-KR" altLang="en-US" sz="2200" dirty="0" smtClean="0"/>
              <a:t>확인</a:t>
            </a:r>
            <a:endParaRPr lang="ko-KR" altLang="en-US" sz="2200" dirty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65" y="2500190"/>
            <a:ext cx="10465710" cy="190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9754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2200" dirty="0" smtClean="0"/>
              <a:t>[</a:t>
            </a:r>
            <a:r>
              <a:rPr lang="ko-KR" altLang="en-US" sz="2200" dirty="0" err="1"/>
              <a:t>왕매워</a:t>
            </a:r>
            <a:r>
              <a:rPr lang="ko-KR" altLang="en-US" sz="2200" dirty="0"/>
              <a:t> 짬뽕</a:t>
            </a:r>
            <a:r>
              <a:rPr lang="en-US" altLang="ko-KR" sz="2200" dirty="0"/>
              <a:t>] GIS </a:t>
            </a:r>
            <a:r>
              <a:rPr lang="ko-KR" altLang="en-US" sz="2200" dirty="0"/>
              <a:t>응용 프로젝트 </a:t>
            </a:r>
            <a:r>
              <a:rPr lang="ko-KR" altLang="en-US" sz="2200" dirty="0" smtClean="0"/>
              <a:t>확인</a:t>
            </a:r>
            <a:endParaRPr lang="ko-KR" altLang="en-US" sz="2200" dirty="0"/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3" y="1878623"/>
            <a:ext cx="9413336" cy="455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728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632223" y="6472308"/>
            <a:ext cx="460386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공간 데이터 조회 프로그램 구성 </a:t>
            </a:r>
            <a:r>
              <a:rPr lang="ko-KR" altLang="en-US" sz="2200" b="1" dirty="0" smtClean="0"/>
              <a:t>  </a:t>
            </a:r>
          </a:p>
          <a:p>
            <a:pPr marL="228600" lvl="1"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2200" dirty="0"/>
              <a:t>화면 구성 및 함수 선언</a:t>
            </a: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  <a:p>
            <a:pPr lvl="1"/>
            <a:endParaRPr lang="en-US" altLang="ko-KR" b="1" dirty="0" smtClean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smtClean="0"/>
              <a:t>〉 〉 </a:t>
            </a:r>
            <a:r>
              <a:rPr lang="ko-KR" altLang="en-US" smtClean="0"/>
              <a:t>이것이 </a:t>
            </a:r>
            <a:r>
              <a:rPr lang="en-US" altLang="ko-KR" smtClean="0"/>
              <a:t>MySQL</a:t>
            </a:r>
            <a:r>
              <a:rPr lang="ko-KR" altLang="en-US" smtClean="0"/>
              <a:t>이다</a:t>
            </a:r>
            <a:endParaRPr lang="ko-KR" altLang="en-US" dirty="0"/>
          </a:p>
        </p:txBody>
      </p:sp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/>
          <a:p>
            <a:r>
              <a:rPr lang="x-none"/>
              <a:t>SECTION </a:t>
            </a:r>
            <a:r>
              <a:rPr lang="x-none" smtClean="0"/>
              <a:t>0</a:t>
            </a:r>
            <a:r>
              <a:rPr lang="en-US" dirty="0" smtClean="0"/>
              <a:t>4 </a:t>
            </a:r>
            <a:r>
              <a:rPr lang="ko-KR" altLang="en-US" dirty="0"/>
              <a:t> 공간 데이터 조회 응용 </a:t>
            </a:r>
            <a:r>
              <a:rPr lang="ko-KR" altLang="en-US" dirty="0" smtClean="0"/>
              <a:t>프로그램</a:t>
            </a:r>
            <a:endParaRPr lang="x-none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76" y="1877464"/>
            <a:ext cx="6540378" cy="486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66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10478</TotalTime>
  <Words>3113</Words>
  <Application>Microsoft Office PowerPoint</Application>
  <PresentationFormat>사용자 지정</PresentationFormat>
  <Paragraphs>854</Paragraphs>
  <Slides>105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6" baseType="lpstr">
      <vt:lpstr>Office 테마</vt:lpstr>
      <vt:lpstr>이것이 MySQL이다</vt:lpstr>
      <vt:lpstr>Contents</vt:lpstr>
      <vt:lpstr>Contents</vt:lpstr>
      <vt:lpstr>PowerPoint 프레젠테이션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01 파이썬 개발 환경 구축과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02 파이썬 문법 요약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03 파이썬과 MySQL 연동</vt:lpstr>
      <vt:lpstr>SECTION 04  공간 데이터 조회 응용 프로그램</vt:lpstr>
      <vt:lpstr>SECTION 04  공간 데이터 조회 응용 프로그램</vt:lpstr>
      <vt:lpstr>SECTION 04  공간 데이터 조회 응용 프로그램</vt:lpstr>
      <vt:lpstr>SECTION 04  공간 데이터 조회 응용 프로그램</vt:lpstr>
      <vt:lpstr>SECTION 04  공간 데이터 조회 응용 프로그램</vt:lpstr>
      <vt:lpstr>SECTION 04  공간 데이터 조회 응용 프로그램</vt:lpstr>
      <vt:lpstr>SECTION 04  공간 데이터 조회 응용 프로그램</vt:lpstr>
      <vt:lpstr>SECTION 04  공간 데이터 조회 응용 프로그램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USER</cp:lastModifiedBy>
  <cp:revision>243</cp:revision>
  <dcterms:created xsi:type="dcterms:W3CDTF">2020-01-31T07:25:46Z</dcterms:created>
  <dcterms:modified xsi:type="dcterms:W3CDTF">2020-05-10T03:25:44Z</dcterms:modified>
</cp:coreProperties>
</file>